
<file path=[Content_Types].xml><?xml version="1.0" encoding="utf-8"?>
<Types xmlns="http://schemas.openxmlformats.org/package/2006/content-types">
  <Default Extension="bin" ContentType="image/unknown"/>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handoutMasterIdLst>
    <p:handoutMasterId r:id="rId33"/>
  </p:handoutMasterIdLst>
  <p:sldIdLst>
    <p:sldId id="259" r:id="rId3"/>
    <p:sldId id="410" r:id="rId4"/>
    <p:sldId id="465" r:id="rId5"/>
    <p:sldId id="466" r:id="rId6"/>
    <p:sldId id="411" r:id="rId7"/>
    <p:sldId id="450" r:id="rId8"/>
    <p:sldId id="457" r:id="rId9"/>
    <p:sldId id="458" r:id="rId10"/>
    <p:sldId id="459" r:id="rId11"/>
    <p:sldId id="460" r:id="rId12"/>
    <p:sldId id="451" r:id="rId13"/>
    <p:sldId id="461" r:id="rId14"/>
    <p:sldId id="463" r:id="rId15"/>
    <p:sldId id="464" r:id="rId16"/>
    <p:sldId id="467" r:id="rId17"/>
    <p:sldId id="412" r:id="rId18"/>
    <p:sldId id="453" r:id="rId19"/>
    <p:sldId id="454" r:id="rId20"/>
    <p:sldId id="455" r:id="rId21"/>
    <p:sldId id="414" r:id="rId22"/>
    <p:sldId id="456" r:id="rId23"/>
    <p:sldId id="469" r:id="rId24"/>
    <p:sldId id="470" r:id="rId25"/>
    <p:sldId id="471" r:id="rId26"/>
    <p:sldId id="413" r:id="rId27"/>
    <p:sldId id="468" r:id="rId28"/>
    <p:sldId id="448" r:id="rId29"/>
    <p:sldId id="449" r:id="rId30"/>
    <p:sldId id="452" r:id="rId31"/>
  </p:sldIdLst>
  <p:sldSz cx="18288000" cy="10287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3238"/>
    <a:srgbClr val="A73332"/>
    <a:srgbClr val="AE3237"/>
    <a:srgbClr val="5E2325"/>
    <a:srgbClr val="C8534C"/>
    <a:srgbClr val="B52126"/>
    <a:srgbClr val="92494C"/>
    <a:srgbClr val="003F88"/>
    <a:srgbClr val="B02025"/>
    <a:srgbClr val="B01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94603" autoAdjust="0"/>
  </p:normalViewPr>
  <p:slideViewPr>
    <p:cSldViewPr>
      <p:cViewPr varScale="1">
        <p:scale>
          <a:sx n="64" d="100"/>
          <a:sy n="64" d="100"/>
        </p:scale>
        <p:origin x="72" y="256"/>
      </p:cViewPr>
      <p:guideLst>
        <p:guide orient="horz" pos="212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39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2025/5/18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ea typeface="思源黑体 Normal" panose="020B0400000000000000" charset="-122"/>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ea typeface="思源黑体 Normal" panose="020B0400000000000000" charset="-122"/>
            </a:endParaRPr>
          </a:p>
        </p:txBody>
      </p:sp>
    </p:spTree>
    <p:extLst>
      <p:ext uri="{BB962C8B-B14F-4D97-AF65-F5344CB8AC3E}">
        <p14:creationId xmlns:p14="http://schemas.microsoft.com/office/powerpoint/2010/main" val="2061394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思源黑体 Normal" panose="020B0400000000000000"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思源黑体 Normal" panose="020B0400000000000000" charset="-122"/>
              <a:cs typeface="+mn-cs"/>
            </a:endParaRPr>
          </a:p>
        </p:txBody>
      </p:sp>
    </p:spTree>
    <p:extLst>
      <p:ext uri="{BB962C8B-B14F-4D97-AF65-F5344CB8AC3E}">
        <p14:creationId xmlns:p14="http://schemas.microsoft.com/office/powerpoint/2010/main" val="112308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思源黑体 Normal" panose="020B0400000000000000"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思源黑体 Normal" panose="020B0400000000000000" charset="-122"/>
              <a:cs typeface="+mn-cs"/>
            </a:endParaRPr>
          </a:p>
        </p:txBody>
      </p:sp>
    </p:spTree>
    <p:extLst>
      <p:ext uri="{BB962C8B-B14F-4D97-AF65-F5344CB8AC3E}">
        <p14:creationId xmlns:p14="http://schemas.microsoft.com/office/powerpoint/2010/main" val="3906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None/>
            </a:pPr>
            <a:r>
              <a:rPr lang="zh-CN" altLang="zh-CN" sz="1800" kern="100" dirty="0">
                <a:effectLst/>
                <a:latin typeface="等线" panose="02010600030101010101" pitchFamily="2" charset="-122"/>
                <a:ea typeface="Songti SC"/>
                <a:cs typeface="Times New Roman" panose="02020603050405020304" pitchFamily="18" charset="0"/>
              </a:rPr>
              <a:t>（</a:t>
            </a:r>
            <a:r>
              <a:rPr lang="en-US" altLang="zh-CN" sz="1800" kern="100" dirty="0">
                <a:effectLst/>
                <a:latin typeface="等线" panose="02010600030101010101" pitchFamily="2" charset="-122"/>
                <a:ea typeface="Songti SC"/>
                <a:cs typeface="Times New Roman" panose="02020603050405020304" pitchFamily="18" charset="0"/>
              </a:rPr>
              <a:t>1</a:t>
            </a:r>
            <a:r>
              <a:rPr lang="zh-CN" altLang="zh-CN" sz="1800" kern="100" dirty="0">
                <a:effectLst/>
                <a:latin typeface="等线" panose="02010600030101010101" pitchFamily="2" charset="-122"/>
                <a:ea typeface="Songti SC"/>
                <a:cs typeface="Times New Roman" panose="02020603050405020304" pitchFamily="18" charset="0"/>
              </a:rPr>
              <a:t>）霍洛维茨与斯坦威</a:t>
            </a:r>
            <a:r>
              <a:rPr lang="en-US" altLang="zh-CN" sz="1800" kern="100" dirty="0">
                <a:effectLst/>
                <a:latin typeface="等线" panose="02010600030101010101" pitchFamily="2" charset="-122"/>
                <a:ea typeface="Songti SC"/>
                <a:cs typeface="Times New Roman" panose="02020603050405020304" pitchFamily="18" charset="0"/>
              </a:rPr>
              <a:t>CD-186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buNone/>
            </a:pPr>
            <a:r>
              <a:rPr lang="zh-CN" altLang="zh-CN" sz="1800" kern="100" dirty="0">
                <a:effectLst/>
                <a:latin typeface="等线" panose="02010600030101010101" pitchFamily="2" charset="-122"/>
                <a:ea typeface="Songti SC"/>
                <a:cs typeface="Times New Roman" panose="02020603050405020304" pitchFamily="18" charset="0"/>
              </a:rPr>
              <a:t>传奇钢琴家弗拉基米尔</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霍洛维茨对斯坦威</a:t>
            </a:r>
            <a:r>
              <a:rPr lang="en-US" altLang="zh-CN" sz="1800" kern="100" dirty="0">
                <a:effectLst/>
                <a:latin typeface="等线" panose="02010600030101010101" pitchFamily="2" charset="-122"/>
                <a:ea typeface="Songti SC"/>
                <a:cs typeface="Times New Roman" panose="02020603050405020304" pitchFamily="18" charset="0"/>
              </a:rPr>
              <a:t>CD-186</a:t>
            </a:r>
            <a:r>
              <a:rPr lang="zh-CN" altLang="zh-CN" sz="1800" kern="100" dirty="0">
                <a:effectLst/>
                <a:latin typeface="等线" panose="02010600030101010101" pitchFamily="2" charset="-122"/>
                <a:ea typeface="Songti SC"/>
                <a:cs typeface="Times New Roman" panose="02020603050405020304" pitchFamily="18" charset="0"/>
              </a:rPr>
              <a:t>钢琴情有独钟。这台钢琴的击弦机被改装得极度灵敏，琴键下沉深度仅</a:t>
            </a:r>
            <a:r>
              <a:rPr lang="en-US" altLang="zh-CN" sz="1800" kern="100" dirty="0">
                <a:effectLst/>
                <a:latin typeface="等线" panose="02010600030101010101" pitchFamily="2" charset="-122"/>
                <a:ea typeface="Songti SC"/>
                <a:cs typeface="Times New Roman" panose="02020603050405020304" pitchFamily="18" charset="0"/>
              </a:rPr>
              <a:t>9.5</a:t>
            </a:r>
            <a:r>
              <a:rPr lang="zh-CN" altLang="zh-CN" sz="1800" kern="100" dirty="0">
                <a:effectLst/>
                <a:latin typeface="等线" panose="02010600030101010101" pitchFamily="2" charset="-122"/>
                <a:ea typeface="Songti SC"/>
                <a:cs typeface="Times New Roman" panose="02020603050405020304" pitchFamily="18" charset="0"/>
              </a:rPr>
              <a:t>毫米（标准为</a:t>
            </a:r>
            <a:r>
              <a:rPr lang="en-US" altLang="zh-CN" sz="1800" kern="100" dirty="0">
                <a:effectLst/>
                <a:latin typeface="等线" panose="02010600030101010101" pitchFamily="2" charset="-122"/>
                <a:ea typeface="Songti SC"/>
                <a:cs typeface="Times New Roman" panose="02020603050405020304" pitchFamily="18" charset="0"/>
              </a:rPr>
              <a:t>10.5</a:t>
            </a:r>
            <a:r>
              <a:rPr lang="zh-CN" altLang="zh-CN" sz="1800" kern="100" dirty="0">
                <a:effectLst/>
                <a:latin typeface="等线" panose="02010600030101010101" pitchFamily="2" charset="-122"/>
                <a:ea typeface="Songti SC"/>
                <a:cs typeface="Times New Roman" panose="02020603050405020304" pitchFamily="18" charset="0"/>
              </a:rPr>
              <a:t>毫米）。他曾形容这架钢琴</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像老朋友一样熟悉每个音色的皱纹</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。这架钢琴陪伴他度过了无数重要的演出时刻，</a:t>
            </a:r>
            <a:r>
              <a:rPr lang="en-US" altLang="zh-CN" sz="1800" kern="100" dirty="0">
                <a:effectLst/>
                <a:latin typeface="等线" panose="02010600030101010101" pitchFamily="2" charset="-122"/>
                <a:ea typeface="Songti SC"/>
                <a:cs typeface="Times New Roman" panose="02020603050405020304" pitchFamily="18" charset="0"/>
              </a:rPr>
              <a:t>1986</a:t>
            </a:r>
            <a:r>
              <a:rPr lang="zh-CN" altLang="zh-CN" sz="1800" kern="100" dirty="0">
                <a:effectLst/>
                <a:latin typeface="等线" panose="02010600030101010101" pitchFamily="2" charset="-122"/>
                <a:ea typeface="Songti SC"/>
                <a:cs typeface="Times New Roman" panose="02020603050405020304" pitchFamily="18" charset="0"/>
              </a:rPr>
              <a:t>年他在莫斯科复出音乐会用的就是它，成为他音乐旅程中不可或缺的伙伴。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zh-CN" altLang="zh-CN" sz="1800" kern="100" dirty="0">
                <a:effectLst/>
                <a:latin typeface="等线" panose="02010600030101010101" pitchFamily="2" charset="-122"/>
                <a:ea typeface="Songti SC"/>
                <a:cs typeface="Times New Roman" panose="02020603050405020304" pitchFamily="18" charset="0"/>
              </a:rPr>
              <a:t>（</a:t>
            </a:r>
            <a:r>
              <a:rPr lang="en-US" altLang="zh-CN" sz="1800" kern="100" dirty="0">
                <a:effectLst/>
                <a:latin typeface="等线" panose="02010600030101010101" pitchFamily="2" charset="-122"/>
                <a:ea typeface="Songti SC"/>
                <a:cs typeface="Times New Roman" panose="02020603050405020304" pitchFamily="18" charset="0"/>
              </a:rPr>
              <a:t>2</a:t>
            </a:r>
            <a:r>
              <a:rPr lang="zh-CN" altLang="zh-CN" sz="1800" kern="100" dirty="0">
                <a:effectLst/>
                <a:latin typeface="等线" panose="02010600030101010101" pitchFamily="2" charset="-122"/>
                <a:ea typeface="Songti SC"/>
                <a:cs typeface="Times New Roman" panose="02020603050405020304" pitchFamily="18" charset="0"/>
              </a:rPr>
              <a:t>）古尔德的“破琴”</a:t>
            </a:r>
            <a:r>
              <a:rPr lang="en-US" altLang="zh-CN" sz="1800" kern="100" dirty="0">
                <a:effectLst/>
                <a:latin typeface="等线" panose="02010600030101010101" pitchFamily="2" charset="-122"/>
                <a:ea typeface="Songti SC"/>
                <a:cs typeface="Times New Roman" panose="02020603050405020304" pitchFamily="18" charset="0"/>
              </a:rPr>
              <a:t>Yamaha CP-70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buNone/>
            </a:pPr>
            <a:r>
              <a:rPr lang="zh-CN" altLang="zh-CN" sz="1800" kern="100" dirty="0">
                <a:effectLst/>
                <a:latin typeface="等线" panose="02010600030101010101" pitchFamily="2" charset="-122"/>
                <a:ea typeface="Songti SC"/>
                <a:cs typeface="Times New Roman" panose="02020603050405020304" pitchFamily="18" charset="0"/>
              </a:rPr>
              <a:t>加拿大钢琴家格伦</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古尔德以其独特的演奏风格和对音色的极致追求而闻名。他被人们称为“怪才”，</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Songti SC"/>
                <a:cs typeface="Times New Roman" panose="02020603050405020304" pitchFamily="18" charset="0"/>
              </a:rPr>
              <a:t>世人对他褒贬不一：有人说听古尔德弹琴像切菜，有人说他是敲钟人卡奇莫多。他对</a:t>
            </a:r>
            <a:r>
              <a:rPr lang="en-US" altLang="zh-CN" sz="1800" kern="100" dirty="0">
                <a:effectLst/>
                <a:latin typeface="等线" panose="02010600030101010101" pitchFamily="2" charset="-122"/>
                <a:ea typeface="Songti SC"/>
                <a:cs typeface="Times New Roman" panose="02020603050405020304" pitchFamily="18" charset="0"/>
              </a:rPr>
              <a:t>Yamaha CP-70</a:t>
            </a:r>
            <a:r>
              <a:rPr lang="zh-CN" altLang="zh-CN" sz="1800" kern="100" dirty="0">
                <a:effectLst/>
                <a:latin typeface="等线" panose="02010600030101010101" pitchFamily="2" charset="-122"/>
                <a:ea typeface="Songti SC"/>
                <a:cs typeface="Times New Roman" panose="02020603050405020304" pitchFamily="18" charset="0"/>
              </a:rPr>
              <a:t>电钢琴有着独特的执念。这台钢琴的击弦系统被他刻意调整得异常干燥，中音区琴槌毛毡被磨薄</a:t>
            </a:r>
            <a:r>
              <a:rPr lang="en-US" altLang="zh-CN" sz="1800" kern="100" dirty="0">
                <a:effectLst/>
                <a:latin typeface="等线" panose="02010600030101010101" pitchFamily="2" charset="-122"/>
                <a:ea typeface="Songti SC"/>
                <a:cs typeface="Times New Roman" panose="02020603050405020304" pitchFamily="18" charset="0"/>
              </a:rPr>
              <a:t>0.3</a:t>
            </a:r>
            <a:r>
              <a:rPr lang="zh-CN" altLang="zh-CN" sz="1800" kern="100" dirty="0">
                <a:effectLst/>
                <a:latin typeface="等线" panose="02010600030101010101" pitchFamily="2" charset="-122"/>
                <a:ea typeface="Songti SC"/>
                <a:cs typeface="Times New Roman" panose="02020603050405020304" pitchFamily="18" charset="0"/>
              </a:rPr>
              <a:t>毫米以获得他追求的</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解剖式清晰度</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。他形容这台钢琴</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像外科手术刀般精准，能切开音符最本质的肌理</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。这台特别的</a:t>
            </a:r>
            <a:r>
              <a:rPr lang="en-US" altLang="zh-CN" sz="1800" kern="100" dirty="0">
                <a:effectLst/>
                <a:latin typeface="等线" panose="02010600030101010101" pitchFamily="2" charset="-122"/>
                <a:ea typeface="Songti SC"/>
                <a:cs typeface="Times New Roman" panose="02020603050405020304" pitchFamily="18" charset="0"/>
              </a:rPr>
              <a:t>CP-70</a:t>
            </a:r>
            <a:r>
              <a:rPr lang="zh-CN" altLang="zh-CN" sz="1800" kern="100" dirty="0">
                <a:effectLst/>
                <a:latin typeface="等线" panose="02010600030101010101" pitchFamily="2" charset="-122"/>
                <a:ea typeface="Songti SC"/>
                <a:cs typeface="Times New Roman" panose="02020603050405020304" pitchFamily="18" charset="0"/>
              </a:rPr>
              <a:t>陪伴古尔德完成了人生最后的录音杰作，</a:t>
            </a:r>
            <a:r>
              <a:rPr lang="en-US" altLang="zh-CN" sz="1800" kern="100" dirty="0">
                <a:effectLst/>
                <a:latin typeface="等线" panose="02010600030101010101" pitchFamily="2" charset="-122"/>
                <a:ea typeface="Songti SC"/>
                <a:cs typeface="Times New Roman" panose="02020603050405020304" pitchFamily="18" charset="0"/>
              </a:rPr>
              <a:t>1981</a:t>
            </a:r>
            <a:r>
              <a:rPr lang="zh-CN" altLang="zh-CN" sz="1800" kern="100" dirty="0">
                <a:effectLst/>
                <a:latin typeface="等线" panose="02010600030101010101" pitchFamily="2" charset="-122"/>
                <a:ea typeface="Songti SC"/>
                <a:cs typeface="Times New Roman" panose="02020603050405020304" pitchFamily="18" charset="0"/>
              </a:rPr>
              <a:t>年他在纽约录制传奇版《哥德堡变奏曲》时使用的就是它，成为他音乐哲学最忠实的诠释者。</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None/>
            </a:pPr>
            <a:r>
              <a:rPr lang="zh-CN" altLang="zh-CN" sz="1800" kern="100" dirty="0">
                <a:effectLst/>
                <a:latin typeface="等线" panose="02010600030101010101" pitchFamily="2" charset="-122"/>
                <a:ea typeface="Songti SC"/>
                <a:cs typeface="Times New Roman" panose="02020603050405020304" pitchFamily="18" charset="0"/>
              </a:rPr>
              <a:t>（</a:t>
            </a:r>
            <a:r>
              <a:rPr lang="en-US" altLang="zh-CN" sz="1800" kern="100" dirty="0">
                <a:effectLst/>
                <a:latin typeface="等线" panose="02010600030101010101" pitchFamily="2" charset="-122"/>
                <a:ea typeface="Songti SC"/>
                <a:cs typeface="Times New Roman" panose="02020603050405020304" pitchFamily="18" charset="0"/>
              </a:rPr>
              <a:t>3</a:t>
            </a:r>
            <a:r>
              <a:rPr lang="zh-CN" altLang="zh-CN" sz="1800" kern="100" dirty="0">
                <a:effectLst/>
                <a:latin typeface="等线" panose="02010600030101010101" pitchFamily="2" charset="-122"/>
                <a:ea typeface="Songti SC"/>
                <a:cs typeface="Times New Roman" panose="02020603050405020304" pitchFamily="18" charset="0"/>
              </a:rPr>
              <a:t>）“巨掌”谢尔盖</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拉赫玛尼诺夫的特制钢琴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Songti SC"/>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Songti SC"/>
                <a:cs typeface="Times New Roman" panose="02020603050405020304" pitchFamily="18" charset="0"/>
              </a:rPr>
              <a:t>钢琴巨匠谢尔盖</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拉赫玛尼诺夫对斯坦威钢琴有着特殊的</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巨掌需求</a:t>
            </a:r>
            <a:r>
              <a:rPr lang="en-US" altLang="zh-CN" sz="1800" kern="100" dirty="0">
                <a:effectLst/>
                <a:latin typeface="等线" panose="02010600030101010101" pitchFamily="2" charset="-122"/>
                <a:ea typeface="Songti SC"/>
                <a:cs typeface="Times New Roman" panose="02020603050405020304" pitchFamily="18" charset="0"/>
              </a:rPr>
              <a:t>"</a:t>
            </a:r>
            <a:r>
              <a:rPr lang="zh-CN" altLang="zh-CN" sz="1800" kern="100" dirty="0">
                <a:effectLst/>
                <a:latin typeface="等线" panose="02010600030101010101" pitchFamily="2" charset="-122"/>
                <a:ea typeface="Songti SC"/>
                <a:cs typeface="Times New Roman" panose="02020603050405020304" pitchFamily="18" charset="0"/>
              </a:rPr>
              <a:t>。这位以惊人手型著称的音乐家的手可以轻松跨</a:t>
            </a:r>
            <a:r>
              <a:rPr lang="en-US" altLang="zh-CN" sz="1800" kern="100" dirty="0">
                <a:effectLst/>
                <a:latin typeface="等线" panose="02010600030101010101" pitchFamily="2" charset="-122"/>
                <a:ea typeface="Songti SC"/>
                <a:cs typeface="Times New Roman" panose="02020603050405020304" pitchFamily="18" charset="0"/>
              </a:rPr>
              <a:t>12</a:t>
            </a:r>
            <a:r>
              <a:rPr lang="zh-CN" altLang="zh-CN" sz="1800" kern="100" dirty="0">
                <a:effectLst/>
                <a:latin typeface="等线" panose="02010600030101010101" pitchFamily="2" charset="-122"/>
                <a:ea typeface="Songti SC"/>
                <a:cs typeface="Times New Roman" panose="02020603050405020304" pitchFamily="18" charset="0"/>
              </a:rPr>
              <a:t>度音程，掌幅达</a:t>
            </a:r>
            <a:r>
              <a:rPr lang="en-US" altLang="zh-CN" sz="1800" kern="100" dirty="0">
                <a:effectLst/>
                <a:latin typeface="等线" panose="02010600030101010101" pitchFamily="2" charset="-122"/>
                <a:ea typeface="Songti SC"/>
                <a:cs typeface="Times New Roman" panose="02020603050405020304" pitchFamily="18" charset="0"/>
              </a:rPr>
              <a:t>30</a:t>
            </a:r>
            <a:r>
              <a:rPr lang="zh-CN" altLang="zh-CN" sz="1800" kern="100" dirty="0">
                <a:effectLst/>
                <a:latin typeface="等线" panose="02010600030101010101" pitchFamily="2" charset="-122"/>
                <a:ea typeface="Songti SC"/>
                <a:cs typeface="Times New Roman" panose="02020603050405020304" pitchFamily="18" charset="0"/>
              </a:rPr>
              <a:t>厘米。他需要特制的宽键距钢琴才能舒适演奏，他的专属斯坦威</a:t>
            </a:r>
            <a:r>
              <a:rPr lang="en-US" altLang="zh-CN" sz="1800" kern="100" dirty="0">
                <a:effectLst/>
                <a:latin typeface="等线" panose="02010600030101010101" pitchFamily="2" charset="-122"/>
                <a:ea typeface="Songti SC"/>
                <a:cs typeface="Times New Roman" panose="02020603050405020304" pitchFamily="18" charset="0"/>
              </a:rPr>
              <a:t>No.279634</a:t>
            </a:r>
            <a:r>
              <a:rPr lang="zh-CN" altLang="zh-CN" sz="1800" kern="100" dirty="0">
                <a:effectLst/>
                <a:latin typeface="等线" panose="02010600030101010101" pitchFamily="2" charset="-122"/>
                <a:ea typeface="Songti SC"/>
                <a:cs typeface="Times New Roman" panose="02020603050405020304" pitchFamily="18" charset="0"/>
              </a:rPr>
              <a:t>的白键比标准型号宽</a:t>
            </a:r>
            <a:r>
              <a:rPr lang="en-US" altLang="zh-CN" sz="1800" kern="100" dirty="0">
                <a:effectLst/>
                <a:latin typeface="等线" panose="02010600030101010101" pitchFamily="2" charset="-122"/>
                <a:ea typeface="Songti SC"/>
                <a:cs typeface="Times New Roman" panose="02020603050405020304" pitchFamily="18" charset="0"/>
              </a:rPr>
              <a:t>5%</a:t>
            </a:r>
            <a:r>
              <a:rPr lang="zh-CN" altLang="zh-CN" sz="1800" kern="100" dirty="0">
                <a:effectLst/>
                <a:latin typeface="等线" panose="02010600030101010101" pitchFamily="2" charset="-122"/>
                <a:ea typeface="Songti SC"/>
                <a:cs typeface="Times New Roman" panose="02020603050405020304" pitchFamily="18" charset="0"/>
              </a:rPr>
              <a:t>，琴键长度也增加了</a:t>
            </a:r>
            <a:r>
              <a:rPr lang="en-US" altLang="zh-CN" sz="1800" kern="100" dirty="0">
                <a:effectLst/>
                <a:latin typeface="等线" panose="02010600030101010101" pitchFamily="2" charset="-122"/>
                <a:ea typeface="Songti SC"/>
                <a:cs typeface="Times New Roman" panose="02020603050405020304" pitchFamily="18" charset="0"/>
              </a:rPr>
              <a:t>8</a:t>
            </a:r>
            <a:r>
              <a:rPr lang="zh-CN" altLang="zh-CN" sz="1800" kern="100" dirty="0">
                <a:effectLst/>
                <a:latin typeface="等线" panose="02010600030101010101" pitchFamily="2" charset="-122"/>
                <a:ea typeface="Songti SC"/>
                <a:cs typeface="Times New Roman" panose="02020603050405020304" pitchFamily="18" charset="0"/>
              </a:rPr>
              <a:t>毫米，斯坦威工厂还特别为他调整了击弦机力度，以适应其惊人的指力。这台传奇钢琴见证了他无数经典演出的诞生，现珍藏于俄罗斯格林卡博物馆，琴键上仍清晰可见他长期演奏留下的独特磨损痕迹。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18642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思源黑体 Normal" panose="020B0400000000000000"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思源黑体 Normal" panose="020B0400000000000000" charset="-122"/>
              <a:cs typeface="+mn-cs"/>
            </a:endParaRPr>
          </a:p>
        </p:txBody>
      </p:sp>
    </p:spTree>
    <p:extLst>
      <p:ext uri="{BB962C8B-B14F-4D97-AF65-F5344CB8AC3E}">
        <p14:creationId xmlns:p14="http://schemas.microsoft.com/office/powerpoint/2010/main" val="400832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760037"/>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23491"/>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17639927" y="1499"/>
            <a:ext cx="648074" cy="131574"/>
          </a:xfrm>
          <a:prstGeom prst="rect">
            <a:avLst/>
          </a:prstGeom>
          <a:noFill/>
        </p:spPr>
        <p:txBody>
          <a:bodyPr wrap="square" rtlCol="0">
            <a:spAutoFit/>
          </a:bodyPr>
          <a:lstStyle/>
          <a:p>
            <a:pPr>
              <a:lnSpc>
                <a:spcPct val="200000"/>
              </a:lnSpc>
            </a:pPr>
            <a:r>
              <a:rPr lang="en-US" altLang="zh-CN" sz="150" dirty="0">
                <a:latin typeface="微软雅黑" panose="020B0503020204020204" pitchFamily="34" charset="-122"/>
                <a:ea typeface="微软雅黑" panose="020B0503020204020204" pitchFamily="34" charset="-122"/>
                <a:hlinkClick r:id="rId2"/>
              </a:rPr>
              <a:t>PPT</a:t>
            </a:r>
            <a:r>
              <a:rPr lang="zh-CN" altLang="en-US" sz="150" dirty="0">
                <a:latin typeface="微软雅黑" panose="020B0503020204020204" pitchFamily="34" charset="-122"/>
                <a:ea typeface="微软雅黑" panose="020B0503020204020204" pitchFamily="34" charset="-122"/>
                <a:hlinkClick r:id="rId2"/>
              </a:rPr>
              <a:t>下载</a:t>
            </a:r>
            <a:r>
              <a:rPr lang="zh-CN" altLang="en-US" sz="150" dirty="0">
                <a:latin typeface="微软雅黑" panose="020B0503020204020204" pitchFamily="34" charset="-122"/>
                <a:ea typeface="微软雅黑" panose="020B0503020204020204" pitchFamily="34" charset="-122"/>
              </a:rPr>
              <a:t> </a:t>
            </a:r>
            <a:r>
              <a:rPr lang="en-US" altLang="zh-CN" sz="150" dirty="0">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2146444359"/>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663012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ags" Target="../tags/tag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6"/>
    </p:custDataLst>
    <p:extLst>
      <p:ext uri="{BB962C8B-B14F-4D97-AF65-F5344CB8AC3E}">
        <p14:creationId xmlns:p14="http://schemas.microsoft.com/office/powerpoint/2010/main" val="2156781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spd="slow">
    <p:wipe/>
  </p:transition>
  <p:txStyles>
    <p:titleStyle>
      <a:lvl1pPr algn="l" defTabSz="1371600" rtl="0" eaLnBrk="1" fontAlgn="auto" latinLnBrk="0" hangingPunct="1">
        <a:lnSpc>
          <a:spcPct val="100000"/>
        </a:lnSpc>
        <a:spcBef>
          <a:spcPct val="0"/>
        </a:spcBef>
        <a:buNone/>
        <a:defRPr sz="5400" b="1" u="none" strike="noStrike" kern="1200" cap="none" spc="4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342900" indent="-342900" algn="l" defTabSz="1371600" rtl="0" eaLnBrk="1" fontAlgn="auto" latinLnBrk="0" hangingPunct="1">
        <a:lnSpc>
          <a:spcPct val="130000"/>
        </a:lnSpc>
        <a:spcBef>
          <a:spcPts val="0"/>
        </a:spcBef>
        <a:spcAft>
          <a:spcPts val="1500"/>
        </a:spcAft>
        <a:buFont typeface="Arial" panose="020B0604020202020204" pitchFamily="34" charset="0"/>
        <a:buChar char="●"/>
        <a:defRPr sz="2700" u="none" strike="noStrike" kern="1200" cap="none" spc="225"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1028700" indent="-342900" algn="l" defTabSz="1371600" rtl="0" eaLnBrk="1" fontAlgn="auto" latinLnBrk="0" hangingPunct="1">
        <a:lnSpc>
          <a:spcPct val="120000"/>
        </a:lnSpc>
        <a:spcBef>
          <a:spcPts val="0"/>
        </a:spcBef>
        <a:spcAft>
          <a:spcPts val="900"/>
        </a:spcAft>
        <a:buFont typeface="Arial" panose="020B0604020202020204" pitchFamily="34" charset="0"/>
        <a:buChar char="●"/>
        <a:tabLst>
          <a:tab pos="2415540" algn="l"/>
          <a:tab pos="2415540" algn="l"/>
          <a:tab pos="2415540" algn="l"/>
          <a:tab pos="2415540" algn="l"/>
        </a:tabLst>
        <a:defRPr sz="2400" u="none" strike="noStrike" kern="1200" cap="none" spc="225"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714500" indent="-342900" algn="l" defTabSz="1371600" rtl="0" eaLnBrk="1" fontAlgn="auto" latinLnBrk="0" hangingPunct="1">
        <a:lnSpc>
          <a:spcPct val="120000"/>
        </a:lnSpc>
        <a:spcBef>
          <a:spcPts val="0"/>
        </a:spcBef>
        <a:spcAft>
          <a:spcPts val="900"/>
        </a:spcAft>
        <a:buFont typeface="Arial" panose="020B0604020202020204" pitchFamily="34" charset="0"/>
        <a:buChar char="●"/>
        <a:defRPr sz="2400" u="none" strike="noStrike" kern="1200" cap="none" spc="225"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2400300" indent="-342900" algn="l" defTabSz="1371600" rtl="0" eaLnBrk="1" fontAlgn="auto" latinLnBrk="0" hangingPunct="1">
        <a:lnSpc>
          <a:spcPct val="120000"/>
        </a:lnSpc>
        <a:spcBef>
          <a:spcPts val="0"/>
        </a:spcBef>
        <a:spcAft>
          <a:spcPts val="450"/>
        </a:spcAft>
        <a:buFont typeface="Wingdings" panose="05000000000000000000" charset="0"/>
        <a:buChar char=""/>
        <a:defRPr sz="2100" u="none" strike="noStrike" kern="1200" cap="none" spc="225"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3086100" indent="-342900" algn="l" defTabSz="1371600" rtl="0" eaLnBrk="1" fontAlgn="auto" latinLnBrk="0" hangingPunct="1">
        <a:lnSpc>
          <a:spcPct val="120000"/>
        </a:lnSpc>
        <a:spcBef>
          <a:spcPts val="0"/>
        </a:spcBef>
        <a:spcAft>
          <a:spcPts val="450"/>
        </a:spcAft>
        <a:buFont typeface="Arial" panose="020B0604020202020204" pitchFamily="34" charset="0"/>
        <a:buChar char="•"/>
        <a:defRPr sz="2100" u="none" strike="noStrike" kern="1200" cap="none" spc="225"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3772853"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8653"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4453"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30253"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5753" algn="l" defTabSz="1371600" rtl="0" eaLnBrk="1" latinLnBrk="0" hangingPunct="1">
        <a:defRPr sz="2700" kern="1200">
          <a:solidFill>
            <a:schemeClr val="tx1"/>
          </a:solidFill>
          <a:latin typeface="+mn-lt"/>
          <a:ea typeface="+mn-ea"/>
          <a:cs typeface="+mn-cs"/>
        </a:defRPr>
      </a:lvl7pPr>
      <a:lvl8pPr marL="4801553" algn="l" defTabSz="1371600" rtl="0" eaLnBrk="1" latinLnBrk="0" hangingPunct="1">
        <a:defRPr sz="2700" kern="1200">
          <a:solidFill>
            <a:schemeClr val="tx1"/>
          </a:solidFill>
          <a:latin typeface="+mn-lt"/>
          <a:ea typeface="+mn-ea"/>
          <a:cs typeface="+mn-cs"/>
        </a:defRPr>
      </a:lvl8pPr>
      <a:lvl9pPr marL="5487353"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tags" Target="../tags/tag1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3.png"/><Relationship Id="rId2" Type="http://schemas.microsoft.com/office/2007/relationships/media" Target="../media/media1.mp3"/><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9.bin"/><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hyperlink" Target="https://www.bilibili.com/video/BV12d4y1o7vp/?vd_source=f9875d2a8d16a0d08ae3dbe4609925e5" TargetMode="External"/><Relationship Id="rId5" Type="http://schemas.openxmlformats.org/officeDocument/2006/relationships/image" Target="../media/image5.png"/><Relationship Id="rId4"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2.jpeg"/><Relationship Id="rId5" Type="http://schemas.openxmlformats.org/officeDocument/2006/relationships/slideLayout" Target="../slideLayouts/slideLayout15.xml"/><Relationship Id="rId4" Type="http://schemas.openxmlformats.org/officeDocument/2006/relationships/tags" Target="../tags/tag2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tags" Target="../tags/tag23.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tags" Target="../tags/tag24.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slideLayout" Target="../slideLayouts/slideLayout15.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6" Type="http://schemas.openxmlformats.org/officeDocument/2006/relationships/image" Target="../media/image5.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image" Target="../media/image37.jpeg"/><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2.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tags" Target="../tags/tag41.xml"/><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44.png"/><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44.png"/><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8.jp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tags" Target="../tags/tag4.xml"/><Relationship Id="rId5" Type="http://schemas.openxmlformats.org/officeDocument/2006/relationships/image" Target="../media/image10.jpe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tags" Target="../tags/tag9.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tags" Target="../tags/tag10.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tags" Target="../tags/tag1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flipH="1">
            <a:off x="0" y="-31115"/>
            <a:ext cx="18363565" cy="8390255"/>
            <a:chOff x="0" y="0"/>
            <a:chExt cx="3045065" cy="1620513"/>
          </a:xfrm>
        </p:grpSpPr>
        <p:sp>
          <p:nvSpPr>
            <p:cNvPr id="6" name="Freeform 6"/>
            <p:cNvSpPr/>
            <p:nvPr/>
          </p:nvSpPr>
          <p:spPr>
            <a:xfrm>
              <a:off x="0" y="0"/>
              <a:ext cx="3045065" cy="1620513"/>
            </a:xfrm>
            <a:prstGeom prst="round1Rect">
              <a:avLst/>
            </a:prstGeom>
            <a:blipFill rotWithShape="0">
              <a:blip r:embed="rId2"/>
              <a:stretch>
                <a:fillRect t="-106000" b="-77000"/>
              </a:stretch>
            </a:blipFill>
          </p:spPr>
        </p:sp>
      </p:grpSp>
      <p:grpSp>
        <p:nvGrpSpPr>
          <p:cNvPr id="7" name="Group 7"/>
          <p:cNvGrpSpPr/>
          <p:nvPr/>
        </p:nvGrpSpPr>
        <p:grpSpPr>
          <a:xfrm rot="10800000" flipH="1">
            <a:off x="-240030" y="-85090"/>
            <a:ext cx="18831560" cy="8782685"/>
            <a:chOff x="494503" y="-627372"/>
            <a:chExt cx="4949092" cy="2793078"/>
          </a:xfrm>
        </p:grpSpPr>
        <p:sp>
          <p:nvSpPr>
            <p:cNvPr id="8" name="Freeform 8"/>
            <p:cNvSpPr/>
            <p:nvPr/>
          </p:nvSpPr>
          <p:spPr>
            <a:xfrm>
              <a:off x="557879" y="-627372"/>
              <a:ext cx="4885716" cy="2754872"/>
            </a:xfrm>
            <a:prstGeom prst="round1Rect">
              <a:avLst/>
            </a:prstGeom>
            <a:solidFill>
              <a:srgbClr val="703333">
                <a:alpha val="46667"/>
              </a:srgbClr>
            </a:solidFill>
          </p:spPr>
        </p:sp>
        <p:sp>
          <p:nvSpPr>
            <p:cNvPr id="9" name="TextBox 9"/>
            <p:cNvSpPr txBox="1"/>
            <p:nvPr/>
          </p:nvSpPr>
          <p:spPr>
            <a:xfrm>
              <a:off x="494503" y="-627298"/>
              <a:ext cx="4865479" cy="2793004"/>
            </a:xfrm>
            <a:prstGeom prst="round1Rect">
              <a:avLst/>
            </a:prstGeom>
          </p:spPr>
          <p:txBody>
            <a:bodyPr lIns="50800" tIns="50800" rIns="50800" bIns="50800" rtlCol="0" anchor="ctr"/>
            <a:lstStyle/>
            <a:p>
              <a:pPr algn="ctr">
                <a:lnSpc>
                  <a:spcPts val="2660"/>
                </a:lnSpc>
                <a:spcBef>
                  <a:spcPct val="0"/>
                </a:spcBef>
              </a:pPr>
              <a:endParaRPr/>
            </a:p>
          </p:txBody>
        </p:sp>
      </p:grpSp>
      <p:grpSp>
        <p:nvGrpSpPr>
          <p:cNvPr id="45" name="Group 10"/>
          <p:cNvGrpSpPr/>
          <p:nvPr/>
        </p:nvGrpSpPr>
        <p:grpSpPr>
          <a:xfrm>
            <a:off x="5867638" y="6314376"/>
            <a:ext cx="3686407" cy="751573"/>
            <a:chOff x="0" y="0"/>
            <a:chExt cx="970906" cy="197945"/>
          </a:xfrm>
        </p:grpSpPr>
        <p:sp>
          <p:nvSpPr>
            <p:cNvPr id="46" name="Freeform 11"/>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sp>
        <p:sp>
          <p:nvSpPr>
            <p:cNvPr id="47" name="TextBox 12"/>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grpSp>
        <p:nvGrpSpPr>
          <p:cNvPr id="13" name="Group 13"/>
          <p:cNvGrpSpPr/>
          <p:nvPr/>
        </p:nvGrpSpPr>
        <p:grpSpPr>
          <a:xfrm>
            <a:off x="1810919" y="6297866"/>
            <a:ext cx="3319553" cy="751573"/>
            <a:chOff x="0" y="0"/>
            <a:chExt cx="874285" cy="197945"/>
          </a:xfrm>
        </p:grpSpPr>
        <p:sp>
          <p:nvSpPr>
            <p:cNvPr id="14" name="Freeform 14"/>
            <p:cNvSpPr/>
            <p:nvPr/>
          </p:nvSpPr>
          <p:spPr>
            <a:xfrm>
              <a:off x="0" y="0"/>
              <a:ext cx="874285" cy="197945"/>
            </a:xfrm>
            <a:custGeom>
              <a:avLst/>
              <a:gdLst/>
              <a:ahLst/>
              <a:cxnLst/>
              <a:rect l="l" t="t" r="r" b="b"/>
              <a:pathLst>
                <a:path w="874285" h="197945">
                  <a:moveTo>
                    <a:pt x="98973" y="0"/>
                  </a:moveTo>
                  <a:lnTo>
                    <a:pt x="775313" y="0"/>
                  </a:lnTo>
                  <a:cubicBezTo>
                    <a:pt x="801562" y="0"/>
                    <a:pt x="826736" y="10427"/>
                    <a:pt x="845297" y="28988"/>
                  </a:cubicBezTo>
                  <a:cubicBezTo>
                    <a:pt x="863858" y="47549"/>
                    <a:pt x="874285" y="72723"/>
                    <a:pt x="874285" y="98973"/>
                  </a:cubicBezTo>
                  <a:lnTo>
                    <a:pt x="874285" y="98973"/>
                  </a:lnTo>
                  <a:cubicBezTo>
                    <a:pt x="874285" y="153634"/>
                    <a:pt x="829974" y="197945"/>
                    <a:pt x="77531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FFFFFF"/>
            </a:solidFill>
          </p:spPr>
        </p:sp>
        <p:sp>
          <p:nvSpPr>
            <p:cNvPr id="15" name="TextBox 15"/>
            <p:cNvSpPr txBox="1"/>
            <p:nvPr/>
          </p:nvSpPr>
          <p:spPr>
            <a:xfrm>
              <a:off x="0" y="-38100"/>
              <a:ext cx="874285" cy="236045"/>
            </a:xfrm>
            <a:prstGeom prst="rect">
              <a:avLst/>
            </a:prstGeom>
          </p:spPr>
          <p:txBody>
            <a:bodyPr lIns="50800" tIns="50800" rIns="50800" bIns="50800" rtlCol="0" anchor="ctr"/>
            <a:lstStyle/>
            <a:p>
              <a:pPr algn="ctr">
                <a:lnSpc>
                  <a:spcPts val="2660"/>
                </a:lnSpc>
              </a:pPr>
              <a:endParaRPr/>
            </a:p>
          </p:txBody>
        </p:sp>
      </p:grpSp>
      <p:sp>
        <p:nvSpPr>
          <p:cNvPr id="16" name="Freeform 16"/>
          <p:cNvSpPr/>
          <p:nvPr/>
        </p:nvSpPr>
        <p:spPr>
          <a:xfrm>
            <a:off x="2036196" y="1028700"/>
            <a:ext cx="2629592" cy="729500"/>
          </a:xfrm>
          <a:custGeom>
            <a:avLst/>
            <a:gdLst/>
            <a:ahLst/>
            <a:cxnLst/>
            <a:rect l="l" t="t" r="r" b="b"/>
            <a:pathLst>
              <a:path w="2629592" h="729500">
                <a:moveTo>
                  <a:pt x="0" y="0"/>
                </a:moveTo>
                <a:lnTo>
                  <a:pt x="2629592" y="0"/>
                </a:lnTo>
                <a:lnTo>
                  <a:pt x="2629592" y="729500"/>
                </a:lnTo>
                <a:lnTo>
                  <a:pt x="0" y="729500"/>
                </a:lnTo>
                <a:lnTo>
                  <a:pt x="0" y="0"/>
                </a:lnTo>
                <a:close/>
              </a:path>
            </a:pathLst>
          </a:custGeom>
          <a:blipFill>
            <a:blip r:embed="rId3"/>
            <a:stretch>
              <a:fillRect/>
            </a:stretch>
          </a:blipFill>
        </p:spPr>
      </p:sp>
      <p:grpSp>
        <p:nvGrpSpPr>
          <p:cNvPr id="19" name="Group 19"/>
          <p:cNvGrpSpPr/>
          <p:nvPr/>
        </p:nvGrpSpPr>
        <p:grpSpPr>
          <a:xfrm>
            <a:off x="8679958" y="1496034"/>
            <a:ext cx="5024603" cy="47625"/>
            <a:chOff x="0" y="0"/>
            <a:chExt cx="1323352" cy="12543"/>
          </a:xfrm>
        </p:grpSpPr>
        <p:sp>
          <p:nvSpPr>
            <p:cNvPr id="20" name="Freeform 20"/>
            <p:cNvSpPr/>
            <p:nvPr/>
          </p:nvSpPr>
          <p:spPr>
            <a:xfrm>
              <a:off x="0" y="0"/>
              <a:ext cx="1323352" cy="12543"/>
            </a:xfrm>
            <a:custGeom>
              <a:avLst/>
              <a:gdLst/>
              <a:ahLst/>
              <a:cxnLst/>
              <a:rect l="l" t="t" r="r" b="b"/>
              <a:pathLst>
                <a:path w="1323352" h="12543">
                  <a:moveTo>
                    <a:pt x="0" y="0"/>
                  </a:moveTo>
                  <a:lnTo>
                    <a:pt x="1323352" y="0"/>
                  </a:lnTo>
                  <a:lnTo>
                    <a:pt x="1323352" y="12543"/>
                  </a:lnTo>
                  <a:lnTo>
                    <a:pt x="0" y="12543"/>
                  </a:lnTo>
                  <a:close/>
                </a:path>
              </a:pathLst>
            </a:custGeom>
            <a:solidFill>
              <a:srgbClr val="FFFFFF"/>
            </a:solidFill>
          </p:spPr>
        </p:sp>
        <p:sp>
          <p:nvSpPr>
            <p:cNvPr id="21" name="TextBox 21"/>
            <p:cNvSpPr txBox="1"/>
            <p:nvPr/>
          </p:nvSpPr>
          <p:spPr>
            <a:xfrm>
              <a:off x="0" y="-38100"/>
              <a:ext cx="1323352" cy="50643"/>
            </a:xfrm>
            <a:prstGeom prst="rect">
              <a:avLst/>
            </a:prstGeom>
          </p:spPr>
          <p:txBody>
            <a:bodyPr lIns="50800" tIns="50800" rIns="50800" bIns="50800" rtlCol="0" anchor="ctr"/>
            <a:lstStyle/>
            <a:p>
              <a:pPr algn="ctr">
                <a:lnSpc>
                  <a:spcPts val="2660"/>
                </a:lnSpc>
                <a:spcBef>
                  <a:spcPct val="0"/>
                </a:spcBef>
              </a:pPr>
              <a:endParaRPr/>
            </a:p>
          </p:txBody>
        </p:sp>
      </p:grpSp>
      <p:sp>
        <p:nvSpPr>
          <p:cNvPr id="22" name="Freeform 22"/>
          <p:cNvSpPr/>
          <p:nvPr/>
        </p:nvSpPr>
        <p:spPr>
          <a:xfrm>
            <a:off x="13258841" y="38024"/>
            <a:ext cx="5029160" cy="7360030"/>
          </a:xfrm>
          <a:custGeom>
            <a:avLst/>
            <a:gdLst/>
            <a:ahLst/>
            <a:cxnLst/>
            <a:rect l="l" t="t" r="r" b="b"/>
            <a:pathLst>
              <a:path w="9876711" h="7360030">
                <a:moveTo>
                  <a:pt x="0" y="0"/>
                </a:moveTo>
                <a:lnTo>
                  <a:pt x="9876710" y="0"/>
                </a:lnTo>
                <a:lnTo>
                  <a:pt x="9876710" y="7360030"/>
                </a:lnTo>
                <a:lnTo>
                  <a:pt x="0" y="7360030"/>
                </a:lnTo>
                <a:lnTo>
                  <a:pt x="0" y="0"/>
                </a:lnTo>
                <a:close/>
              </a:path>
            </a:pathLst>
          </a:custGeom>
          <a:blipFill>
            <a:blip r:embed="rId4">
              <a:alphaModFix amt="77000"/>
            </a:blip>
            <a:stretch>
              <a:fillRect l="-1" r="-96388" b="-10575"/>
            </a:stretch>
          </a:blipFill>
        </p:spPr>
      </p:sp>
      <p:sp>
        <p:nvSpPr>
          <p:cNvPr id="23" name="TextBox 23"/>
          <p:cNvSpPr txBox="1"/>
          <p:nvPr/>
        </p:nvSpPr>
        <p:spPr>
          <a:xfrm>
            <a:off x="2036196" y="6361244"/>
            <a:ext cx="2868999" cy="484235"/>
          </a:xfrm>
          <a:prstGeom prst="rect">
            <a:avLst/>
          </a:prstGeom>
        </p:spPr>
        <p:txBody>
          <a:bodyPr lIns="0" tIns="0" rIns="0" bIns="0" rtlCol="0" anchor="t">
            <a:spAutoFit/>
          </a:bodyPr>
          <a:lstStyle/>
          <a:p>
            <a:pPr algn="ctr">
              <a:lnSpc>
                <a:spcPts val="4410"/>
              </a:lnSpc>
            </a:pPr>
            <a:r>
              <a:rPr lang="en-US" sz="2000" dirty="0" err="1">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汇报人</a:t>
            </a:r>
            <a:r>
              <a:rPr lang="en-US" sz="2000" dirty="0">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a:t>
            </a:r>
            <a:r>
              <a:rPr lang="zh-CN" altLang="en-US" sz="2000" dirty="0">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钢琴第八小组</a:t>
            </a:r>
            <a:endParaRPr lang="en-US" sz="2000" dirty="0">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
        <p:nvSpPr>
          <p:cNvPr id="24" name="TextBox 24"/>
          <p:cNvSpPr txBox="1"/>
          <p:nvPr/>
        </p:nvSpPr>
        <p:spPr>
          <a:xfrm>
            <a:off x="2036196" y="2319944"/>
            <a:ext cx="13812808" cy="1854097"/>
          </a:xfrm>
          <a:prstGeom prst="rect">
            <a:avLst/>
          </a:prstGeom>
        </p:spPr>
        <p:txBody>
          <a:bodyPr lIns="0" tIns="0" rIns="0" bIns="0" rtlCol="0" anchor="t">
            <a:spAutoFit/>
          </a:bodyPr>
          <a:lstStyle/>
          <a:p>
            <a:pPr algn="l">
              <a:lnSpc>
                <a:spcPts val="16235"/>
              </a:lnSpc>
            </a:pPr>
            <a:r>
              <a:rPr lang="zh-CN" altLang="en-US" sz="9700" dirty="0">
                <a:solidFill>
                  <a:srgbClr val="FFFFFF"/>
                </a:solidFill>
                <a:latin typeface="汉仪雅酷黑简" panose="00020600040101010101" charset="-122"/>
                <a:ea typeface="汉仪雅酷黑简" panose="00020600040101010101" charset="-122"/>
                <a:cs typeface="汉仪雅酷黑简" panose="00020600040101010101" charset="-122"/>
                <a:sym typeface="字由点字美玲体" panose="00020600040101000101" charset="-122"/>
              </a:rPr>
              <a:t>从机械之心到艺术之魂</a:t>
            </a:r>
            <a:endParaRPr lang="en-US" sz="9700" dirty="0">
              <a:solidFill>
                <a:srgbClr val="FFFFFF"/>
              </a:solidFill>
              <a:latin typeface="汉仪雅酷黑简" panose="00020600040101010101" charset="-122"/>
              <a:ea typeface="汉仪雅酷黑简" panose="00020600040101010101" charset="-122"/>
              <a:cs typeface="汉仪雅酷黑简" panose="00020600040101010101" charset="-122"/>
              <a:sym typeface="字由点字美玲体" panose="00020600040101000101" charset="-122"/>
            </a:endParaRPr>
          </a:p>
        </p:txBody>
      </p:sp>
      <p:sp>
        <p:nvSpPr>
          <p:cNvPr id="27" name="TextBox 27"/>
          <p:cNvSpPr txBox="1"/>
          <p:nvPr/>
        </p:nvSpPr>
        <p:spPr>
          <a:xfrm>
            <a:off x="1523899" y="8724726"/>
            <a:ext cx="11136761" cy="1364615"/>
          </a:xfrm>
          <a:prstGeom prst="rect">
            <a:avLst/>
          </a:prstGeom>
        </p:spPr>
        <p:txBody>
          <a:bodyPr lIns="0" tIns="0" rIns="0" bIns="0" rtlCol="0" anchor="t">
            <a:spAutoFit/>
          </a:bodyPr>
          <a:lstStyle/>
          <a:p>
            <a:pPr algn="l">
              <a:lnSpc>
                <a:spcPts val="10645"/>
              </a:lnSpc>
            </a:pPr>
            <a:r>
              <a:rPr lang="en-US" sz="7605">
                <a:solidFill>
                  <a:srgbClr val="A20000">
                    <a:alpha val="10980"/>
                  </a:srgbClr>
                </a:solidFill>
                <a:latin typeface="汉仪雅酷黑-85J" panose="00020600040101010101" charset="-122"/>
                <a:ea typeface="汉仪雅酷黑-85J" panose="00020600040101010101" charset="-122"/>
                <a:cs typeface="Alarabiya" panose="02060603050605020204"/>
                <a:sym typeface="Alarabiya" panose="02060603050605020204"/>
              </a:rPr>
              <a:t>ZHEJIANG UNIVERSITY</a:t>
            </a:r>
          </a:p>
        </p:txBody>
      </p:sp>
      <p:grpSp>
        <p:nvGrpSpPr>
          <p:cNvPr id="2" name="Group 28"/>
          <p:cNvGrpSpPr/>
          <p:nvPr/>
        </p:nvGrpSpPr>
        <p:grpSpPr>
          <a:xfrm>
            <a:off x="16667994" y="9527986"/>
            <a:ext cx="818017" cy="152400"/>
            <a:chOff x="0" y="0"/>
            <a:chExt cx="1090689" cy="203200"/>
          </a:xfrm>
        </p:grpSpPr>
        <p:grpSp>
          <p:nvGrpSpPr>
            <p:cNvPr id="3" name="Group 29"/>
            <p:cNvGrpSpPr/>
            <p:nvPr/>
          </p:nvGrpSpPr>
          <p:grpSpPr>
            <a:xfrm>
              <a:off x="0" y="0"/>
              <a:ext cx="203200" cy="203200"/>
              <a:chOff x="0" y="0"/>
              <a:chExt cx="875357" cy="875357"/>
            </a:xfrm>
          </p:grpSpPr>
          <p:sp>
            <p:nvSpPr>
              <p:cNvPr id="4" name="Freeform 30"/>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A20000"/>
              </a:solidFill>
            </p:spPr>
          </p:sp>
          <p:sp>
            <p:nvSpPr>
              <p:cNvPr id="38" name="TextBox 31"/>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nvGrpSpPr>
            <p:cNvPr id="39" name="Group 32"/>
            <p:cNvGrpSpPr/>
            <p:nvPr/>
          </p:nvGrpSpPr>
          <p:grpSpPr>
            <a:xfrm>
              <a:off x="443745" y="0"/>
              <a:ext cx="203200" cy="203200"/>
              <a:chOff x="0" y="0"/>
              <a:chExt cx="875357" cy="875357"/>
            </a:xfrm>
          </p:grpSpPr>
          <p:sp>
            <p:nvSpPr>
              <p:cNvPr id="40" name="Freeform 33"/>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A20000"/>
              </a:solidFill>
            </p:spPr>
          </p:sp>
          <p:sp>
            <p:nvSpPr>
              <p:cNvPr id="41" name="TextBox 34"/>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nvGrpSpPr>
            <p:cNvPr id="42" name="Group 35"/>
            <p:cNvGrpSpPr/>
            <p:nvPr/>
          </p:nvGrpSpPr>
          <p:grpSpPr>
            <a:xfrm>
              <a:off x="887489" y="0"/>
              <a:ext cx="203200" cy="203200"/>
              <a:chOff x="0" y="0"/>
              <a:chExt cx="875357" cy="875357"/>
            </a:xfrm>
          </p:grpSpPr>
          <p:sp>
            <p:nvSpPr>
              <p:cNvPr id="43" name="Freeform 36"/>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B01F24"/>
              </a:solidFill>
            </p:spPr>
          </p:sp>
          <p:sp>
            <p:nvSpPr>
              <p:cNvPr id="44" name="TextBox 37"/>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sp>
        <p:nvSpPr>
          <p:cNvPr id="26" name="TextBox 26"/>
          <p:cNvSpPr txBox="1"/>
          <p:nvPr/>
        </p:nvSpPr>
        <p:spPr>
          <a:xfrm>
            <a:off x="6004058" y="6362737"/>
            <a:ext cx="3413126" cy="484235"/>
          </a:xfrm>
          <a:prstGeom prst="rect">
            <a:avLst/>
          </a:prstGeom>
        </p:spPr>
        <p:txBody>
          <a:bodyPr lIns="0" tIns="0" rIns="0" bIns="0" rtlCol="0" anchor="t">
            <a:spAutoFit/>
          </a:bodyPr>
          <a:lstStyle/>
          <a:p>
            <a:pPr algn="ctr">
              <a:lnSpc>
                <a:spcPts val="4410"/>
              </a:lnSpc>
            </a:pPr>
            <a:r>
              <a:rPr lang="en-US" sz="20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时间：2025.5.19</a:t>
            </a:r>
          </a:p>
        </p:txBody>
      </p:sp>
    </p:spTree>
  </p:cSld>
  <p:clrMapOvr>
    <a:masterClrMapping/>
  </p:clrMapOvr>
  <p:transition spd="slow" advClick="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3AF6A-9F3D-B4C4-AC03-49610BE93F66}"/>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836DEA81-0404-BC24-08D6-C2CBEF754370}"/>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2B37678C-8150-0D57-0FC6-8FC6AD61ECAF}"/>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B06DFD3C-50C0-A8E4-B40F-AEDB8392C8C1}"/>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87B5ABE1-D8F5-291E-F22C-D6F6DF8806B5}"/>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3"/>
            <a:stretch>
              <a:fillRect/>
            </a:stretch>
          </a:blipFill>
        </p:spPr>
      </p:sp>
      <p:sp>
        <p:nvSpPr>
          <p:cNvPr id="11" name="TextBox 11">
            <a:extLst>
              <a:ext uri="{FF2B5EF4-FFF2-40B4-BE49-F238E27FC236}">
                <a16:creationId xmlns:a16="http://schemas.microsoft.com/office/drawing/2014/main" id="{ECBCC5AC-CEF9-F1BB-BFF6-C167BC3046F6}"/>
              </a:ext>
            </a:extLst>
          </p:cNvPr>
          <p:cNvSpPr txBox="1"/>
          <p:nvPr/>
        </p:nvSpPr>
        <p:spPr>
          <a:xfrm>
            <a:off x="1028700" y="904875"/>
            <a:ext cx="113157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增加逆止器</a:t>
            </a:r>
          </a:p>
        </p:txBody>
      </p:sp>
      <p:sp>
        <p:nvSpPr>
          <p:cNvPr id="20" name="AutoShape 20">
            <a:extLst>
              <a:ext uri="{FF2B5EF4-FFF2-40B4-BE49-F238E27FC236}">
                <a16:creationId xmlns:a16="http://schemas.microsoft.com/office/drawing/2014/main" id="{035884E7-9268-5870-6CC9-AE957FCFEEF7}"/>
              </a:ext>
            </a:extLst>
          </p:cNvPr>
          <p:cNvSpPr/>
          <p:nvPr/>
        </p:nvSpPr>
        <p:spPr>
          <a:xfrm>
            <a:off x="5257800" y="1504950"/>
            <a:ext cx="8838850" cy="0"/>
          </a:xfrm>
          <a:prstGeom prst="line">
            <a:avLst/>
          </a:prstGeom>
          <a:ln w="38100" cap="flat">
            <a:solidFill>
              <a:srgbClr val="B01F24">
                <a:alpha val="62745"/>
              </a:srgbClr>
            </a:solidFill>
            <a:prstDash val="solid"/>
            <a:headEnd type="oval" w="lg" len="lg"/>
            <a:tailEnd type="none" w="sm" len="sm"/>
          </a:ln>
        </p:spPr>
      </p:sp>
      <p:sp>
        <p:nvSpPr>
          <p:cNvPr id="21" name="TextBox 12">
            <a:extLst>
              <a:ext uri="{FF2B5EF4-FFF2-40B4-BE49-F238E27FC236}">
                <a16:creationId xmlns:a16="http://schemas.microsoft.com/office/drawing/2014/main" id="{D71CF20B-2641-6A23-3094-C5DD3EB3950A}"/>
              </a:ext>
            </a:extLst>
          </p:cNvPr>
          <p:cNvSpPr txBox="1"/>
          <p:nvPr>
            <p:custDataLst>
              <p:tags r:id="rId1"/>
            </p:custDataLst>
          </p:nvPr>
        </p:nvSpPr>
        <p:spPr>
          <a:xfrm>
            <a:off x="2133600" y="2532982"/>
            <a:ext cx="13868570" cy="554126"/>
          </a:xfrm>
          <a:prstGeom prst="rect">
            <a:avLst/>
          </a:prstGeom>
        </p:spPr>
        <p:txBody>
          <a:bodyPr lIns="0" tIns="0" rIns="0" bIns="0" rtlCol="0" anchor="t">
            <a:spAutoFit/>
          </a:bodyPr>
          <a:lstStyle/>
          <a:p>
            <a:pPr marL="0" lvl="0" indent="0" algn="ctr">
              <a:lnSpc>
                <a:spcPts val="5040"/>
              </a:lnSpc>
              <a:spcBef>
                <a:spcPct val="0"/>
              </a:spcBef>
            </a:pP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“琴锤”击打完成后保持相对竖直，因此琴键仅需略微上抬即可进入能再次顶起“琴锤”的位置</a:t>
            </a:r>
          </a:p>
        </p:txBody>
      </p:sp>
      <p:pic>
        <p:nvPicPr>
          <p:cNvPr id="4" name="图片 3">
            <a:extLst>
              <a:ext uri="{FF2B5EF4-FFF2-40B4-BE49-F238E27FC236}">
                <a16:creationId xmlns:a16="http://schemas.microsoft.com/office/drawing/2014/main" id="{0F0A6E8D-707A-266B-595A-219885017037}"/>
              </a:ext>
            </a:extLst>
          </p:cNvPr>
          <p:cNvPicPr>
            <a:picLocks noChangeAspect="1"/>
          </p:cNvPicPr>
          <p:nvPr/>
        </p:nvPicPr>
        <p:blipFill>
          <a:blip r:embed="rId4"/>
          <a:stretch>
            <a:fillRect/>
          </a:stretch>
        </p:blipFill>
        <p:spPr>
          <a:xfrm>
            <a:off x="5410200" y="3503336"/>
            <a:ext cx="6705600" cy="6306064"/>
          </a:xfrm>
          <a:prstGeom prst="rect">
            <a:avLst/>
          </a:prstGeom>
        </p:spPr>
      </p:pic>
    </p:spTree>
    <p:extLst>
      <p:ext uri="{BB962C8B-B14F-4D97-AF65-F5344CB8AC3E}">
        <p14:creationId xmlns:p14="http://schemas.microsoft.com/office/powerpoint/2010/main" val="19257621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23"/>
          <p:cNvSpPr/>
          <p:nvPr/>
        </p:nvSpPr>
        <p:spPr>
          <a:xfrm>
            <a:off x="4495801" y="1504950"/>
            <a:ext cx="9600850" cy="0"/>
          </a:xfrm>
          <a:prstGeom prst="line">
            <a:avLst/>
          </a:prstGeom>
          <a:ln w="38100" cap="flat">
            <a:solidFill>
              <a:srgbClr val="B02025">
                <a:alpha val="62745"/>
              </a:srgbClr>
            </a:solidFill>
            <a:prstDash val="solid"/>
            <a:headEnd type="oval" w="lg" len="lg"/>
            <a:tailEnd type="none" w="sm" len="sm"/>
          </a:ln>
        </p:spPr>
      </p:sp>
      <p:sp>
        <p:nvSpPr>
          <p:cNvPr id="32" name="TextBox 32"/>
          <p:cNvSpPr txBox="1"/>
          <p:nvPr/>
        </p:nvSpPr>
        <p:spPr>
          <a:xfrm>
            <a:off x="1028700" y="904875"/>
            <a:ext cx="5644054" cy="922945"/>
          </a:xfrm>
          <a:prstGeom prst="rect">
            <a:avLst/>
          </a:prstGeom>
        </p:spPr>
        <p:txBody>
          <a:bodyPr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立式钢琴</a:t>
            </a:r>
          </a:p>
        </p:txBody>
      </p:sp>
      <p:sp>
        <p:nvSpPr>
          <p:cNvPr id="33" name="Freeform 33"/>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2"/>
            <a:stretch>
              <a:fillRect/>
            </a:stretch>
          </a:blipFill>
        </p:spPr>
      </p:sp>
      <p:grpSp>
        <p:nvGrpSpPr>
          <p:cNvPr id="36" name="Group 7"/>
          <p:cNvGrpSpPr/>
          <p:nvPr/>
        </p:nvGrpSpPr>
        <p:grpSpPr>
          <a:xfrm rot="-10800000">
            <a:off x="-167005" y="10002520"/>
            <a:ext cx="18564860" cy="370205"/>
            <a:chOff x="0" y="0"/>
            <a:chExt cx="4889562" cy="70851"/>
          </a:xfrm>
        </p:grpSpPr>
        <p:sp>
          <p:nvSpPr>
            <p:cNvPr id="37"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pic>
        <p:nvPicPr>
          <p:cNvPr id="25" name="图片 24">
            <a:extLst>
              <a:ext uri="{FF2B5EF4-FFF2-40B4-BE49-F238E27FC236}">
                <a16:creationId xmlns:a16="http://schemas.microsoft.com/office/drawing/2014/main" id="{DC575C88-352F-18A8-19C0-CC96E27DBA91}"/>
              </a:ext>
            </a:extLst>
          </p:cNvPr>
          <p:cNvPicPr>
            <a:picLocks noChangeAspect="1"/>
          </p:cNvPicPr>
          <p:nvPr/>
        </p:nvPicPr>
        <p:blipFill>
          <a:blip r:embed="rId3"/>
          <a:stretch>
            <a:fillRect/>
          </a:stretch>
        </p:blipFill>
        <p:spPr>
          <a:xfrm>
            <a:off x="4800600" y="1654553"/>
            <a:ext cx="7710488" cy="8099739"/>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3691-D43C-2A27-CD0A-E9565F688F00}"/>
            </a:ext>
          </a:extLst>
        </p:cNvPr>
        <p:cNvGrpSpPr/>
        <p:nvPr/>
      </p:nvGrpSpPr>
      <p:grpSpPr>
        <a:xfrm>
          <a:off x="0" y="0"/>
          <a:ext cx="0" cy="0"/>
          <a:chOff x="0" y="0"/>
          <a:chExt cx="0" cy="0"/>
        </a:xfrm>
      </p:grpSpPr>
      <p:sp>
        <p:nvSpPr>
          <p:cNvPr id="23" name="AutoShape 23">
            <a:extLst>
              <a:ext uri="{FF2B5EF4-FFF2-40B4-BE49-F238E27FC236}">
                <a16:creationId xmlns:a16="http://schemas.microsoft.com/office/drawing/2014/main" id="{5CC8CB5A-8A5E-00C9-BF48-11CBD430C17D}"/>
              </a:ext>
            </a:extLst>
          </p:cNvPr>
          <p:cNvSpPr/>
          <p:nvPr/>
        </p:nvSpPr>
        <p:spPr>
          <a:xfrm>
            <a:off x="4495801" y="1504950"/>
            <a:ext cx="9600850" cy="0"/>
          </a:xfrm>
          <a:prstGeom prst="line">
            <a:avLst/>
          </a:prstGeom>
          <a:ln w="38100" cap="flat">
            <a:solidFill>
              <a:srgbClr val="B02025">
                <a:alpha val="62745"/>
              </a:srgbClr>
            </a:solidFill>
            <a:prstDash val="solid"/>
            <a:headEnd type="oval" w="lg" len="lg"/>
            <a:tailEnd type="none" w="sm" len="sm"/>
          </a:ln>
        </p:spPr>
      </p:sp>
      <p:sp>
        <p:nvSpPr>
          <p:cNvPr id="32" name="TextBox 32">
            <a:extLst>
              <a:ext uri="{FF2B5EF4-FFF2-40B4-BE49-F238E27FC236}">
                <a16:creationId xmlns:a16="http://schemas.microsoft.com/office/drawing/2014/main" id="{6C8A47BF-1E79-1B3E-393F-2F38FD8711EF}"/>
              </a:ext>
            </a:extLst>
          </p:cNvPr>
          <p:cNvSpPr txBox="1"/>
          <p:nvPr/>
        </p:nvSpPr>
        <p:spPr>
          <a:xfrm>
            <a:off x="1028700" y="904875"/>
            <a:ext cx="5644054" cy="922945"/>
          </a:xfrm>
          <a:prstGeom prst="rect">
            <a:avLst/>
          </a:prstGeom>
        </p:spPr>
        <p:txBody>
          <a:bodyPr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延音踏板</a:t>
            </a:r>
          </a:p>
        </p:txBody>
      </p:sp>
      <p:sp>
        <p:nvSpPr>
          <p:cNvPr id="33" name="Freeform 33">
            <a:extLst>
              <a:ext uri="{FF2B5EF4-FFF2-40B4-BE49-F238E27FC236}">
                <a16:creationId xmlns:a16="http://schemas.microsoft.com/office/drawing/2014/main" id="{9DB7BB13-6B5D-AE63-5881-70E00914B981}"/>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5"/>
            <a:stretch>
              <a:fillRect/>
            </a:stretch>
          </a:blipFill>
        </p:spPr>
      </p:sp>
      <p:grpSp>
        <p:nvGrpSpPr>
          <p:cNvPr id="36" name="Group 7">
            <a:extLst>
              <a:ext uri="{FF2B5EF4-FFF2-40B4-BE49-F238E27FC236}">
                <a16:creationId xmlns:a16="http://schemas.microsoft.com/office/drawing/2014/main" id="{1BD32636-244C-186A-A1EB-9010CE050214}"/>
              </a:ext>
            </a:extLst>
          </p:cNvPr>
          <p:cNvGrpSpPr/>
          <p:nvPr/>
        </p:nvGrpSpPr>
        <p:grpSpPr>
          <a:xfrm rot="-10800000">
            <a:off x="-167005" y="10002520"/>
            <a:ext cx="18564860" cy="370205"/>
            <a:chOff x="0" y="0"/>
            <a:chExt cx="4889562" cy="70851"/>
          </a:xfrm>
        </p:grpSpPr>
        <p:sp>
          <p:nvSpPr>
            <p:cNvPr id="37" name="Freeform 8">
              <a:extLst>
                <a:ext uri="{FF2B5EF4-FFF2-40B4-BE49-F238E27FC236}">
                  <a16:creationId xmlns:a16="http://schemas.microsoft.com/office/drawing/2014/main" id="{025512C7-F1EB-0DB6-1EF2-78436622AF0F}"/>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a:extLst>
                <a:ext uri="{FF2B5EF4-FFF2-40B4-BE49-F238E27FC236}">
                  <a16:creationId xmlns:a16="http://schemas.microsoft.com/office/drawing/2014/main" id="{8531B013-DD36-BF76-0541-255612077B49}"/>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pic>
        <p:nvPicPr>
          <p:cNvPr id="2" name="图片 1">
            <a:extLst>
              <a:ext uri="{FF2B5EF4-FFF2-40B4-BE49-F238E27FC236}">
                <a16:creationId xmlns:a16="http://schemas.microsoft.com/office/drawing/2014/main" id="{5E569763-9682-FF5F-ED51-8B39DEEB32C0}"/>
              </a:ext>
            </a:extLst>
          </p:cNvPr>
          <p:cNvPicPr>
            <a:picLocks noChangeAspect="1"/>
          </p:cNvPicPr>
          <p:nvPr/>
        </p:nvPicPr>
        <p:blipFill>
          <a:blip r:embed="rId6"/>
          <a:stretch>
            <a:fillRect/>
          </a:stretch>
        </p:blipFill>
        <p:spPr>
          <a:xfrm>
            <a:off x="1028700" y="2380468"/>
            <a:ext cx="9067800" cy="6787204"/>
          </a:xfrm>
          <a:prstGeom prst="rect">
            <a:avLst/>
          </a:prstGeom>
        </p:spPr>
      </p:pic>
      <p:sp>
        <p:nvSpPr>
          <p:cNvPr id="3" name="TextBox 12">
            <a:extLst>
              <a:ext uri="{FF2B5EF4-FFF2-40B4-BE49-F238E27FC236}">
                <a16:creationId xmlns:a16="http://schemas.microsoft.com/office/drawing/2014/main" id="{73FCAB6C-4D53-E989-A616-1CDD40293326}"/>
              </a:ext>
            </a:extLst>
          </p:cNvPr>
          <p:cNvSpPr txBox="1"/>
          <p:nvPr>
            <p:custDataLst>
              <p:tags r:id="rId1"/>
            </p:custDataLst>
          </p:nvPr>
        </p:nvSpPr>
        <p:spPr>
          <a:xfrm>
            <a:off x="10553351" y="2353254"/>
            <a:ext cx="7086600" cy="6324937"/>
          </a:xfrm>
          <a:prstGeom prst="rect">
            <a:avLst/>
          </a:prstGeom>
        </p:spPr>
        <p:txBody>
          <a:bodyPr wrap="square" lIns="0" tIns="0" rIns="0" bIns="0" rtlCol="0" anchor="t">
            <a:spAutoFit/>
          </a:bodyPr>
          <a:lstStyle/>
          <a:p>
            <a:pPr marL="0" lvl="0" indent="0">
              <a:lnSpc>
                <a:spcPts val="5040"/>
              </a:lnSpc>
              <a:spcBef>
                <a:spcPct val="0"/>
              </a:spcBef>
            </a:pP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情绪表现：德彪西式印象主义</a:t>
            </a:r>
            <a:endParaRPr lang="en-US" altLang="zh-CN"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endParaRPr>
          </a:p>
          <a:p>
            <a:pPr marL="0" lvl="0" indent="0">
              <a:lnSpc>
                <a:spcPts val="5040"/>
              </a:lnSpc>
              <a:spcBef>
                <a:spcPct val="0"/>
              </a:spcBef>
            </a:pPr>
            <a:r>
              <a:rPr lang="zh-CN" altLang="en-US" sz="2400" dirty="0">
                <a:solidFill>
                  <a:srgbClr val="A20000"/>
                </a:solidFill>
                <a:latin typeface="汉仪雅酷黑-85J" panose="00020600040101010101" charset="-122"/>
                <a:ea typeface="汉仪雅酷黑-85J" panose="00020600040101010101"/>
                <a:cs typeface="字由点字美玲体" panose="00020600040101000101" charset="-122"/>
                <a:sym typeface="字由点字美玲体" panose="00020600040101000101" charset="-122"/>
              </a:rPr>
              <a:t>印象主义是诞生于法国美术中的一种创作流派，它十分强调一瞬间的感受，作者一般可以通过者一刹那的体会去创作，“描绘性”在印象主义的创作中并不重要。法国的德彪西和拉威尔在接受了印象主义美术和象征派诗歌的创作理念后，共同确立并发展了“印象主义音乐。”作为近代“印象主义”音乐的鼻祖，德彪西的作品总能在入耳的同时，给人以丰富的画面感以及浓厚的氛围，达到声与影的完美结合，他的代表作</a:t>
            </a:r>
            <a:r>
              <a:rPr lang="en-US" altLang="zh-CN" sz="2400" dirty="0">
                <a:solidFill>
                  <a:srgbClr val="A20000"/>
                </a:solidFill>
                <a:latin typeface="汉仪雅酷黑-85J" panose="00020600040101010101" charset="-122"/>
                <a:ea typeface="汉仪雅酷黑-85J" panose="00020600040101010101"/>
                <a:cs typeface="字由点字美玲体" panose="00020600040101000101" charset="-122"/>
                <a:sym typeface="字由点字美玲体" panose="00020600040101000101" charset="-122"/>
              </a:rPr>
              <a:t>《</a:t>
            </a:r>
            <a:r>
              <a:rPr lang="zh-CN" altLang="en-US" sz="2400" dirty="0">
                <a:solidFill>
                  <a:srgbClr val="A20000"/>
                </a:solidFill>
                <a:latin typeface="汉仪雅酷黑-85J" panose="00020600040101010101" charset="-122"/>
                <a:ea typeface="汉仪雅酷黑-85J" panose="00020600040101010101"/>
                <a:cs typeface="字由点字美玲体" panose="00020600040101000101" charset="-122"/>
                <a:sym typeface="字由点字美玲体" panose="00020600040101000101" charset="-122"/>
              </a:rPr>
              <a:t>月光</a:t>
            </a:r>
            <a:r>
              <a:rPr lang="en-US" altLang="zh-CN" sz="2400" dirty="0">
                <a:solidFill>
                  <a:srgbClr val="A20000"/>
                </a:solidFill>
                <a:latin typeface="汉仪雅酷黑-85J" panose="00020600040101010101" charset="-122"/>
                <a:ea typeface="汉仪雅酷黑-85J" panose="00020600040101010101"/>
                <a:cs typeface="字由点字美玲体" panose="00020600040101000101" charset="-122"/>
                <a:sym typeface="字由点字美玲体" panose="00020600040101000101" charset="-122"/>
              </a:rPr>
              <a:t>》</a:t>
            </a:r>
            <a:r>
              <a:rPr lang="zh-CN" altLang="en-US" sz="2400" dirty="0">
                <a:solidFill>
                  <a:srgbClr val="A20000"/>
                </a:solidFill>
                <a:latin typeface="汉仪雅酷黑-85J" panose="00020600040101010101" charset="-122"/>
                <a:ea typeface="汉仪雅酷黑-85J" panose="00020600040101010101"/>
                <a:cs typeface="字由点字美玲体" panose="00020600040101000101" charset="-122"/>
                <a:sym typeface="字由点字美玲体" panose="00020600040101000101" charset="-122"/>
              </a:rPr>
              <a:t>十分具有这样的特点。</a:t>
            </a:r>
            <a:endParaRPr lang="en-US" altLang="zh-CN" sz="2400" dirty="0">
              <a:solidFill>
                <a:srgbClr val="A20000"/>
              </a:solidFill>
              <a:latin typeface="汉仪雅酷黑-85J" panose="00020600040101010101" charset="-122"/>
              <a:ea typeface="汉仪雅酷黑-85J" panose="00020600040101010101"/>
              <a:cs typeface="字由点字美玲体" panose="00020600040101000101" charset="-122"/>
              <a:sym typeface="字由点字美玲体" panose="00020600040101000101" charset="-122"/>
            </a:endParaRPr>
          </a:p>
        </p:txBody>
      </p:sp>
      <p:pic>
        <p:nvPicPr>
          <p:cNvPr id="4" name="ShJie - 德彪西-月光（Clair de Lune）">
            <a:hlinkClick r:id="" action="ppaction://media"/>
            <a:extLst>
              <a:ext uri="{FF2B5EF4-FFF2-40B4-BE49-F238E27FC236}">
                <a16:creationId xmlns:a16="http://schemas.microsoft.com/office/drawing/2014/main" id="{954B43D6-B7CE-907F-9412-16551C30926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649700" y="8862872"/>
            <a:ext cx="609600" cy="609600"/>
          </a:xfrm>
          <a:prstGeom prst="rect">
            <a:avLst/>
          </a:prstGeom>
        </p:spPr>
      </p:pic>
    </p:spTree>
    <p:extLst>
      <p:ext uri="{BB962C8B-B14F-4D97-AF65-F5344CB8AC3E}">
        <p14:creationId xmlns:p14="http://schemas.microsoft.com/office/powerpoint/2010/main" val="1702082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1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F8FEA-F14E-5A1D-2C03-A1D4003D8B5E}"/>
            </a:ext>
          </a:extLst>
        </p:cNvPr>
        <p:cNvGrpSpPr/>
        <p:nvPr/>
      </p:nvGrpSpPr>
      <p:grpSpPr>
        <a:xfrm>
          <a:off x="0" y="0"/>
          <a:ext cx="0" cy="0"/>
          <a:chOff x="0" y="0"/>
          <a:chExt cx="0" cy="0"/>
        </a:xfrm>
      </p:grpSpPr>
      <p:sp>
        <p:nvSpPr>
          <p:cNvPr id="23" name="AutoShape 23">
            <a:extLst>
              <a:ext uri="{FF2B5EF4-FFF2-40B4-BE49-F238E27FC236}">
                <a16:creationId xmlns:a16="http://schemas.microsoft.com/office/drawing/2014/main" id="{24BC6988-6C55-6A5A-7F38-1E7E7126523C}"/>
              </a:ext>
            </a:extLst>
          </p:cNvPr>
          <p:cNvSpPr/>
          <p:nvPr/>
        </p:nvSpPr>
        <p:spPr>
          <a:xfrm>
            <a:off x="4495801" y="1504950"/>
            <a:ext cx="9600850" cy="0"/>
          </a:xfrm>
          <a:prstGeom prst="line">
            <a:avLst/>
          </a:prstGeom>
          <a:ln w="38100" cap="flat">
            <a:solidFill>
              <a:srgbClr val="B02025">
                <a:alpha val="62745"/>
              </a:srgbClr>
            </a:solidFill>
            <a:prstDash val="solid"/>
            <a:headEnd type="oval" w="lg" len="lg"/>
            <a:tailEnd type="none" w="sm" len="sm"/>
          </a:ln>
        </p:spPr>
      </p:sp>
      <p:sp>
        <p:nvSpPr>
          <p:cNvPr id="32" name="TextBox 32">
            <a:extLst>
              <a:ext uri="{FF2B5EF4-FFF2-40B4-BE49-F238E27FC236}">
                <a16:creationId xmlns:a16="http://schemas.microsoft.com/office/drawing/2014/main" id="{F948B6FB-A854-75DA-8A18-F920A877E8FA}"/>
              </a:ext>
            </a:extLst>
          </p:cNvPr>
          <p:cNvSpPr txBox="1"/>
          <p:nvPr/>
        </p:nvSpPr>
        <p:spPr>
          <a:xfrm>
            <a:off x="1028700" y="904875"/>
            <a:ext cx="5644054" cy="922945"/>
          </a:xfrm>
          <a:prstGeom prst="rect">
            <a:avLst/>
          </a:prstGeom>
        </p:spPr>
        <p:txBody>
          <a:bodyPr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增音踏板</a:t>
            </a:r>
          </a:p>
        </p:txBody>
      </p:sp>
      <p:sp>
        <p:nvSpPr>
          <p:cNvPr id="33" name="Freeform 33">
            <a:extLst>
              <a:ext uri="{FF2B5EF4-FFF2-40B4-BE49-F238E27FC236}">
                <a16:creationId xmlns:a16="http://schemas.microsoft.com/office/drawing/2014/main" id="{1B07D6DF-E0EC-52F0-C0FE-E30BC0F6A6A9}"/>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2"/>
            <a:stretch>
              <a:fillRect/>
            </a:stretch>
          </a:blipFill>
        </p:spPr>
      </p:sp>
      <p:grpSp>
        <p:nvGrpSpPr>
          <p:cNvPr id="36" name="Group 7">
            <a:extLst>
              <a:ext uri="{FF2B5EF4-FFF2-40B4-BE49-F238E27FC236}">
                <a16:creationId xmlns:a16="http://schemas.microsoft.com/office/drawing/2014/main" id="{A93A59C6-D85C-20FC-F2F2-5EFEAC625E60}"/>
              </a:ext>
            </a:extLst>
          </p:cNvPr>
          <p:cNvGrpSpPr/>
          <p:nvPr/>
        </p:nvGrpSpPr>
        <p:grpSpPr>
          <a:xfrm rot="-10800000">
            <a:off x="-167005" y="10002520"/>
            <a:ext cx="18564860" cy="370205"/>
            <a:chOff x="0" y="0"/>
            <a:chExt cx="4889562" cy="70851"/>
          </a:xfrm>
        </p:grpSpPr>
        <p:sp>
          <p:nvSpPr>
            <p:cNvPr id="37" name="Freeform 8">
              <a:extLst>
                <a:ext uri="{FF2B5EF4-FFF2-40B4-BE49-F238E27FC236}">
                  <a16:creationId xmlns:a16="http://schemas.microsoft.com/office/drawing/2014/main" id="{D3E3D6A6-B1A0-96FD-C043-7F4D1D98A4E3}"/>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a:extLst>
                <a:ext uri="{FF2B5EF4-FFF2-40B4-BE49-F238E27FC236}">
                  <a16:creationId xmlns:a16="http://schemas.microsoft.com/office/drawing/2014/main" id="{6E39837F-A16C-8F7B-898C-B31B9EDF31D0}"/>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pic>
        <p:nvPicPr>
          <p:cNvPr id="3" name="图片 2">
            <a:extLst>
              <a:ext uri="{FF2B5EF4-FFF2-40B4-BE49-F238E27FC236}">
                <a16:creationId xmlns:a16="http://schemas.microsoft.com/office/drawing/2014/main" id="{47291302-490D-FDE8-D4D5-BD8A5B11378B}"/>
              </a:ext>
            </a:extLst>
          </p:cNvPr>
          <p:cNvPicPr>
            <a:picLocks noChangeAspect="1"/>
          </p:cNvPicPr>
          <p:nvPr/>
        </p:nvPicPr>
        <p:blipFill>
          <a:blip r:embed="rId3"/>
          <a:stretch>
            <a:fillRect/>
          </a:stretch>
        </p:blipFill>
        <p:spPr>
          <a:xfrm>
            <a:off x="540018" y="3212505"/>
            <a:ext cx="8063963" cy="4868863"/>
          </a:xfrm>
          <a:prstGeom prst="rect">
            <a:avLst/>
          </a:prstGeom>
        </p:spPr>
      </p:pic>
      <p:pic>
        <p:nvPicPr>
          <p:cNvPr id="4" name="图片 3">
            <a:extLst>
              <a:ext uri="{FF2B5EF4-FFF2-40B4-BE49-F238E27FC236}">
                <a16:creationId xmlns:a16="http://schemas.microsoft.com/office/drawing/2014/main" id="{7D984292-78E4-4E98-7B7E-48BB9415E439}"/>
              </a:ext>
            </a:extLst>
          </p:cNvPr>
          <p:cNvPicPr>
            <a:picLocks noChangeAspect="1"/>
          </p:cNvPicPr>
          <p:nvPr/>
        </p:nvPicPr>
        <p:blipFill>
          <a:blip r:embed="rId4"/>
          <a:stretch>
            <a:fillRect/>
          </a:stretch>
        </p:blipFill>
        <p:spPr>
          <a:xfrm>
            <a:off x="9525000" y="3212504"/>
            <a:ext cx="8506684" cy="4868863"/>
          </a:xfrm>
          <a:prstGeom prst="rect">
            <a:avLst/>
          </a:prstGeom>
        </p:spPr>
      </p:pic>
    </p:spTree>
    <p:extLst>
      <p:ext uri="{BB962C8B-B14F-4D97-AF65-F5344CB8AC3E}">
        <p14:creationId xmlns:p14="http://schemas.microsoft.com/office/powerpoint/2010/main" val="37515358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31601-91C6-8174-4E63-F3F029CA6053}"/>
            </a:ext>
          </a:extLst>
        </p:cNvPr>
        <p:cNvGrpSpPr/>
        <p:nvPr/>
      </p:nvGrpSpPr>
      <p:grpSpPr>
        <a:xfrm>
          <a:off x="0" y="0"/>
          <a:ext cx="0" cy="0"/>
          <a:chOff x="0" y="0"/>
          <a:chExt cx="0" cy="0"/>
        </a:xfrm>
      </p:grpSpPr>
      <p:sp>
        <p:nvSpPr>
          <p:cNvPr id="23" name="AutoShape 23">
            <a:extLst>
              <a:ext uri="{FF2B5EF4-FFF2-40B4-BE49-F238E27FC236}">
                <a16:creationId xmlns:a16="http://schemas.microsoft.com/office/drawing/2014/main" id="{CEF7DE91-FCCD-293D-12F4-A6E0C522393E}"/>
              </a:ext>
            </a:extLst>
          </p:cNvPr>
          <p:cNvSpPr/>
          <p:nvPr/>
        </p:nvSpPr>
        <p:spPr>
          <a:xfrm>
            <a:off x="4495801" y="1504950"/>
            <a:ext cx="9600850" cy="0"/>
          </a:xfrm>
          <a:prstGeom prst="line">
            <a:avLst/>
          </a:prstGeom>
          <a:ln w="38100" cap="flat">
            <a:solidFill>
              <a:srgbClr val="B02025">
                <a:alpha val="62745"/>
              </a:srgbClr>
            </a:solidFill>
            <a:prstDash val="solid"/>
            <a:headEnd type="oval" w="lg" len="lg"/>
            <a:tailEnd type="none" w="sm" len="sm"/>
          </a:ln>
        </p:spPr>
      </p:sp>
      <p:sp>
        <p:nvSpPr>
          <p:cNvPr id="32" name="TextBox 32">
            <a:extLst>
              <a:ext uri="{FF2B5EF4-FFF2-40B4-BE49-F238E27FC236}">
                <a16:creationId xmlns:a16="http://schemas.microsoft.com/office/drawing/2014/main" id="{23BECB53-0530-F241-2824-682E855A6141}"/>
              </a:ext>
            </a:extLst>
          </p:cNvPr>
          <p:cNvSpPr txBox="1"/>
          <p:nvPr/>
        </p:nvSpPr>
        <p:spPr>
          <a:xfrm>
            <a:off x="1028700" y="904875"/>
            <a:ext cx="5644054" cy="922945"/>
          </a:xfrm>
          <a:prstGeom prst="rect">
            <a:avLst/>
          </a:prstGeom>
        </p:spPr>
        <p:txBody>
          <a:bodyPr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弱音踏板</a:t>
            </a:r>
          </a:p>
        </p:txBody>
      </p:sp>
      <p:sp>
        <p:nvSpPr>
          <p:cNvPr id="33" name="Freeform 33">
            <a:extLst>
              <a:ext uri="{FF2B5EF4-FFF2-40B4-BE49-F238E27FC236}">
                <a16:creationId xmlns:a16="http://schemas.microsoft.com/office/drawing/2014/main" id="{A0CAB50D-D06F-B28D-DD15-4E1563CD8150}"/>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2"/>
            <a:stretch>
              <a:fillRect/>
            </a:stretch>
          </a:blipFill>
        </p:spPr>
      </p:sp>
      <p:grpSp>
        <p:nvGrpSpPr>
          <p:cNvPr id="36" name="Group 7">
            <a:extLst>
              <a:ext uri="{FF2B5EF4-FFF2-40B4-BE49-F238E27FC236}">
                <a16:creationId xmlns:a16="http://schemas.microsoft.com/office/drawing/2014/main" id="{FFCA8E0C-E9FE-1146-DC01-C1EAC9CF3F0E}"/>
              </a:ext>
            </a:extLst>
          </p:cNvPr>
          <p:cNvGrpSpPr/>
          <p:nvPr/>
        </p:nvGrpSpPr>
        <p:grpSpPr>
          <a:xfrm rot="-10800000">
            <a:off x="-167005" y="10002520"/>
            <a:ext cx="18564860" cy="370205"/>
            <a:chOff x="0" y="0"/>
            <a:chExt cx="4889562" cy="70851"/>
          </a:xfrm>
        </p:grpSpPr>
        <p:sp>
          <p:nvSpPr>
            <p:cNvPr id="37" name="Freeform 8">
              <a:extLst>
                <a:ext uri="{FF2B5EF4-FFF2-40B4-BE49-F238E27FC236}">
                  <a16:creationId xmlns:a16="http://schemas.microsoft.com/office/drawing/2014/main" id="{A95DA000-6B5E-6336-099F-70F87A294341}"/>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a:extLst>
                <a:ext uri="{FF2B5EF4-FFF2-40B4-BE49-F238E27FC236}">
                  <a16:creationId xmlns:a16="http://schemas.microsoft.com/office/drawing/2014/main" id="{7AE317F6-2822-4286-F09C-3F78821623A1}"/>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pic>
        <p:nvPicPr>
          <p:cNvPr id="2" name="图片 1">
            <a:extLst>
              <a:ext uri="{FF2B5EF4-FFF2-40B4-BE49-F238E27FC236}">
                <a16:creationId xmlns:a16="http://schemas.microsoft.com/office/drawing/2014/main" id="{C87ACE36-0708-F519-D7EA-B3219DF71546}"/>
              </a:ext>
            </a:extLst>
          </p:cNvPr>
          <p:cNvPicPr>
            <a:picLocks noChangeAspect="1"/>
          </p:cNvPicPr>
          <p:nvPr/>
        </p:nvPicPr>
        <p:blipFill>
          <a:blip r:embed="rId3"/>
          <a:stretch>
            <a:fillRect/>
          </a:stretch>
        </p:blipFill>
        <p:spPr>
          <a:xfrm>
            <a:off x="914400" y="2427895"/>
            <a:ext cx="7975897" cy="3422357"/>
          </a:xfrm>
          <a:prstGeom prst="rect">
            <a:avLst/>
          </a:prstGeom>
        </p:spPr>
      </p:pic>
      <p:pic>
        <p:nvPicPr>
          <p:cNvPr id="5" name="图片 4">
            <a:extLst>
              <a:ext uri="{FF2B5EF4-FFF2-40B4-BE49-F238E27FC236}">
                <a16:creationId xmlns:a16="http://schemas.microsoft.com/office/drawing/2014/main" id="{D6852D21-2DD1-DA1A-5381-F97EF34135ED}"/>
              </a:ext>
            </a:extLst>
          </p:cNvPr>
          <p:cNvPicPr>
            <a:picLocks noChangeAspect="1"/>
          </p:cNvPicPr>
          <p:nvPr/>
        </p:nvPicPr>
        <p:blipFill>
          <a:blip r:embed="rId4"/>
          <a:stretch>
            <a:fillRect/>
          </a:stretch>
        </p:blipFill>
        <p:spPr>
          <a:xfrm>
            <a:off x="901148" y="5980088"/>
            <a:ext cx="7531702" cy="3548224"/>
          </a:xfrm>
          <a:prstGeom prst="rect">
            <a:avLst/>
          </a:prstGeom>
        </p:spPr>
      </p:pic>
      <p:pic>
        <p:nvPicPr>
          <p:cNvPr id="6" name="图片 5">
            <a:extLst>
              <a:ext uri="{FF2B5EF4-FFF2-40B4-BE49-F238E27FC236}">
                <a16:creationId xmlns:a16="http://schemas.microsoft.com/office/drawing/2014/main" id="{C3661827-4984-9E80-60E9-D09FD5DB095F}"/>
              </a:ext>
            </a:extLst>
          </p:cNvPr>
          <p:cNvPicPr>
            <a:picLocks noChangeAspect="1"/>
          </p:cNvPicPr>
          <p:nvPr/>
        </p:nvPicPr>
        <p:blipFill>
          <a:blip r:embed="rId5"/>
          <a:stretch>
            <a:fillRect/>
          </a:stretch>
        </p:blipFill>
        <p:spPr>
          <a:xfrm>
            <a:off x="9601200" y="5980093"/>
            <a:ext cx="7237600" cy="3548219"/>
          </a:xfrm>
          <a:prstGeom prst="rect">
            <a:avLst/>
          </a:prstGeom>
        </p:spPr>
      </p:pic>
    </p:spTree>
    <p:extLst>
      <p:ext uri="{BB962C8B-B14F-4D97-AF65-F5344CB8AC3E}">
        <p14:creationId xmlns:p14="http://schemas.microsoft.com/office/powerpoint/2010/main" val="197237071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63C5E-F84E-F3DD-B079-80B602D666AC}"/>
            </a:ext>
          </a:extLst>
        </p:cNvPr>
        <p:cNvGrpSpPr/>
        <p:nvPr/>
      </p:nvGrpSpPr>
      <p:grpSpPr>
        <a:xfrm>
          <a:off x="0" y="0"/>
          <a:ext cx="0" cy="0"/>
          <a:chOff x="0" y="0"/>
          <a:chExt cx="0" cy="0"/>
        </a:xfrm>
      </p:grpSpPr>
      <p:sp>
        <p:nvSpPr>
          <p:cNvPr id="23" name="AutoShape 23">
            <a:extLst>
              <a:ext uri="{FF2B5EF4-FFF2-40B4-BE49-F238E27FC236}">
                <a16:creationId xmlns:a16="http://schemas.microsoft.com/office/drawing/2014/main" id="{C10C12E5-3615-9DFB-B387-109C1A4D3880}"/>
              </a:ext>
            </a:extLst>
          </p:cNvPr>
          <p:cNvSpPr/>
          <p:nvPr/>
        </p:nvSpPr>
        <p:spPr>
          <a:xfrm>
            <a:off x="4495801" y="1504950"/>
            <a:ext cx="9600850" cy="0"/>
          </a:xfrm>
          <a:prstGeom prst="line">
            <a:avLst/>
          </a:prstGeom>
          <a:ln w="38100" cap="flat">
            <a:solidFill>
              <a:srgbClr val="B02025">
                <a:alpha val="62745"/>
              </a:srgbClr>
            </a:solidFill>
            <a:prstDash val="solid"/>
            <a:headEnd type="oval" w="lg" len="lg"/>
            <a:tailEnd type="none" w="sm" len="sm"/>
          </a:ln>
        </p:spPr>
      </p:sp>
      <p:sp>
        <p:nvSpPr>
          <p:cNvPr id="32" name="TextBox 32">
            <a:extLst>
              <a:ext uri="{FF2B5EF4-FFF2-40B4-BE49-F238E27FC236}">
                <a16:creationId xmlns:a16="http://schemas.microsoft.com/office/drawing/2014/main" id="{C87FE7B7-4367-A43B-55A0-82D11B6F5B3B}"/>
              </a:ext>
            </a:extLst>
          </p:cNvPr>
          <p:cNvSpPr txBox="1"/>
          <p:nvPr/>
        </p:nvSpPr>
        <p:spPr>
          <a:xfrm>
            <a:off x="1201265" y="932108"/>
            <a:ext cx="77343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拓展音域</a:t>
            </a:r>
          </a:p>
        </p:txBody>
      </p:sp>
      <p:sp>
        <p:nvSpPr>
          <p:cNvPr id="33" name="Freeform 33">
            <a:extLst>
              <a:ext uri="{FF2B5EF4-FFF2-40B4-BE49-F238E27FC236}">
                <a16:creationId xmlns:a16="http://schemas.microsoft.com/office/drawing/2014/main" id="{CDDECAC8-3F99-BB2D-1EB6-9921110B3589}"/>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5"/>
            <a:stretch>
              <a:fillRect/>
            </a:stretch>
          </a:blipFill>
        </p:spPr>
      </p:sp>
      <p:grpSp>
        <p:nvGrpSpPr>
          <p:cNvPr id="36" name="Group 7">
            <a:extLst>
              <a:ext uri="{FF2B5EF4-FFF2-40B4-BE49-F238E27FC236}">
                <a16:creationId xmlns:a16="http://schemas.microsoft.com/office/drawing/2014/main" id="{30F7979C-2654-DF2F-3E48-BCAAAC36DF56}"/>
              </a:ext>
            </a:extLst>
          </p:cNvPr>
          <p:cNvGrpSpPr/>
          <p:nvPr/>
        </p:nvGrpSpPr>
        <p:grpSpPr>
          <a:xfrm rot="-10800000">
            <a:off x="-167005" y="10002520"/>
            <a:ext cx="18564860" cy="370205"/>
            <a:chOff x="0" y="0"/>
            <a:chExt cx="4889562" cy="70851"/>
          </a:xfrm>
        </p:grpSpPr>
        <p:sp>
          <p:nvSpPr>
            <p:cNvPr id="37" name="Freeform 8">
              <a:extLst>
                <a:ext uri="{FF2B5EF4-FFF2-40B4-BE49-F238E27FC236}">
                  <a16:creationId xmlns:a16="http://schemas.microsoft.com/office/drawing/2014/main" id="{CC6E5637-AD72-604B-998D-EC1BD970600B}"/>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a:extLst>
                <a:ext uri="{FF2B5EF4-FFF2-40B4-BE49-F238E27FC236}">
                  <a16:creationId xmlns:a16="http://schemas.microsoft.com/office/drawing/2014/main" id="{7D118402-A243-F4F9-4EF5-75BA8078E213}"/>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12">
            <a:extLst>
              <a:ext uri="{FF2B5EF4-FFF2-40B4-BE49-F238E27FC236}">
                <a16:creationId xmlns:a16="http://schemas.microsoft.com/office/drawing/2014/main" id="{4716A015-69C1-E310-FCAA-C22D796FCAF4}"/>
              </a:ext>
            </a:extLst>
          </p:cNvPr>
          <p:cNvSpPr txBox="1"/>
          <p:nvPr>
            <p:custDataLst>
              <p:tags r:id="rId1"/>
            </p:custDataLst>
          </p:nvPr>
        </p:nvSpPr>
        <p:spPr>
          <a:xfrm>
            <a:off x="711355" y="2792018"/>
            <a:ext cx="13868570" cy="590739"/>
          </a:xfrm>
          <a:prstGeom prst="rect">
            <a:avLst/>
          </a:prstGeom>
        </p:spPr>
        <p:txBody>
          <a:bodyPr lIns="0" tIns="0" rIns="0" bIns="0" rtlCol="0" anchor="t">
            <a:spAutoFit/>
          </a:bodyPr>
          <a:lstStyle/>
          <a:p>
            <a:pPr marL="0" lvl="0" indent="0">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贝森朵夫的额外低音键</a:t>
            </a:r>
          </a:p>
        </p:txBody>
      </p:sp>
      <p:sp>
        <p:nvSpPr>
          <p:cNvPr id="10" name="TextBox 12">
            <a:extLst>
              <a:ext uri="{FF2B5EF4-FFF2-40B4-BE49-F238E27FC236}">
                <a16:creationId xmlns:a16="http://schemas.microsoft.com/office/drawing/2014/main" id="{2AB0ED56-76C2-EB83-12AD-F7E0A71116DE}"/>
              </a:ext>
            </a:extLst>
          </p:cNvPr>
          <p:cNvSpPr txBox="1"/>
          <p:nvPr>
            <p:custDataLst>
              <p:tags r:id="rId2"/>
            </p:custDataLst>
          </p:nvPr>
        </p:nvSpPr>
        <p:spPr>
          <a:xfrm>
            <a:off x="711355" y="8434477"/>
            <a:ext cx="16865290" cy="560410"/>
          </a:xfrm>
          <a:prstGeom prst="rect">
            <a:avLst/>
          </a:prstGeom>
        </p:spPr>
        <p:txBody>
          <a:bodyPr wrap="square" lIns="0" tIns="0" rIns="0" bIns="0" rtlCol="0" anchor="t">
            <a:spAutoFit/>
          </a:bodyPr>
          <a:lstStyle/>
          <a:p>
            <a:pPr marL="0" lvl="0" indent="0">
              <a:lnSpc>
                <a:spcPts val="5040"/>
              </a:lnSpc>
              <a:spcBef>
                <a:spcPct val="0"/>
              </a:spcBef>
            </a:pPr>
            <a:r>
              <a:rPr lang="en-US" altLang="zh-CN" sz="2400" dirty="0">
                <a:hlinkClick r:id="rId6"/>
              </a:rPr>
              <a:t>【</a:t>
            </a:r>
            <a:r>
              <a:rPr lang="zh-CN" altLang="en-US" sz="2400" dirty="0">
                <a:hlinkClick r:id="rId6"/>
              </a:rPr>
              <a:t>一镜到底</a:t>
            </a:r>
            <a:r>
              <a:rPr lang="en-US" altLang="zh-CN" sz="2400" dirty="0">
                <a:hlinkClick r:id="rId6"/>
              </a:rPr>
              <a:t>】</a:t>
            </a:r>
            <a:r>
              <a:rPr lang="zh-CN" altLang="en-US" sz="2400" dirty="0">
                <a:hlinkClick r:id="rId6"/>
              </a:rPr>
              <a:t>贝森朵夫</a:t>
            </a:r>
            <a:r>
              <a:rPr lang="en-US" altLang="zh-CN" sz="2400" dirty="0">
                <a:hlinkClick r:id="rId6"/>
              </a:rPr>
              <a:t>290</a:t>
            </a:r>
            <a:r>
              <a:rPr lang="zh-CN" altLang="en-US" sz="2400" dirty="0">
                <a:hlinkClick r:id="rId6"/>
              </a:rPr>
              <a:t>神秘的低音区琴键（</a:t>
            </a:r>
            <a:r>
              <a:rPr lang="en-US" altLang="zh-CN" sz="2400" dirty="0">
                <a:hlinkClick r:id="rId6"/>
              </a:rPr>
              <a:t>The MONSTER EXTRA BASS Keys!</a:t>
            </a:r>
            <a:r>
              <a:rPr lang="zh-CN" altLang="en-US" sz="2400" dirty="0">
                <a:hlinkClick r:id="rId6"/>
              </a:rPr>
              <a:t>）</a:t>
            </a:r>
            <a:r>
              <a:rPr lang="en-US" altLang="zh-CN" sz="2400" dirty="0">
                <a:hlinkClick r:id="rId6"/>
              </a:rPr>
              <a:t>_</a:t>
            </a:r>
            <a:r>
              <a:rPr lang="zh-CN" altLang="en-US" sz="2400" dirty="0">
                <a:hlinkClick r:id="rId6"/>
              </a:rPr>
              <a:t>哔哩哔哩</a:t>
            </a:r>
            <a:r>
              <a:rPr lang="en-US" altLang="zh-CN" sz="2400" dirty="0">
                <a:hlinkClick r:id="rId6"/>
              </a:rPr>
              <a:t>_</a:t>
            </a:r>
            <a:r>
              <a:rPr lang="en-US" altLang="zh-CN" sz="2400" dirty="0" err="1">
                <a:hlinkClick r:id="rId6"/>
              </a:rPr>
              <a:t>bilibili</a:t>
            </a:r>
            <a:endParaRPr lang="en-US" altLang="zh-CN" sz="2400" dirty="0"/>
          </a:p>
        </p:txBody>
      </p:sp>
      <p:pic>
        <p:nvPicPr>
          <p:cNvPr id="15" name="图片 14">
            <a:extLst>
              <a:ext uri="{FF2B5EF4-FFF2-40B4-BE49-F238E27FC236}">
                <a16:creationId xmlns:a16="http://schemas.microsoft.com/office/drawing/2014/main" id="{EFE7DB64-A340-378E-B12B-FE0D260E57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9000" y="2095500"/>
            <a:ext cx="9525000" cy="6350000"/>
          </a:xfrm>
          <a:prstGeom prst="rect">
            <a:avLst/>
          </a:prstGeom>
        </p:spPr>
      </p:pic>
      <p:sp>
        <p:nvSpPr>
          <p:cNvPr id="16" name="TextBox 12">
            <a:extLst>
              <a:ext uri="{FF2B5EF4-FFF2-40B4-BE49-F238E27FC236}">
                <a16:creationId xmlns:a16="http://schemas.microsoft.com/office/drawing/2014/main" id="{F8E78085-EBB1-BFE6-461A-A3A2B3B112B4}"/>
              </a:ext>
            </a:extLst>
          </p:cNvPr>
          <p:cNvSpPr txBox="1"/>
          <p:nvPr>
            <p:custDataLst>
              <p:tags r:id="rId3"/>
            </p:custDataLst>
          </p:nvPr>
        </p:nvSpPr>
        <p:spPr>
          <a:xfrm>
            <a:off x="711355" y="3877629"/>
            <a:ext cx="6248400" cy="3118931"/>
          </a:xfrm>
          <a:prstGeom prst="rect">
            <a:avLst/>
          </a:prstGeom>
        </p:spPr>
        <p:txBody>
          <a:bodyPr wrap="square" lIns="0" tIns="0" rIns="0" bIns="0" rtlCol="0" anchor="t">
            <a:spAutoFit/>
          </a:bodyPr>
          <a:lstStyle/>
          <a:p>
            <a:pPr marL="0" lvl="0" indent="0">
              <a:lnSpc>
                <a:spcPts val="5040"/>
              </a:lnSpc>
              <a:spcBef>
                <a:spcPct val="0"/>
              </a:spcBef>
            </a:pP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独特的延伸琴键</a:t>
            </a:r>
            <a:r>
              <a:rPr lang="en-US" altLang="zh-CN"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a:t>
            </a: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贝森朵夫两款音乐会型钢琴配有独特的低音键，有别于传统</a:t>
            </a:r>
            <a:r>
              <a:rPr lang="en-US" altLang="zh-CN"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88</a:t>
            </a: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键</a:t>
            </a:r>
            <a:r>
              <a:rPr lang="en-US" altLang="zh-CN"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——225</a:t>
            </a: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型钢琴，</a:t>
            </a:r>
            <a:r>
              <a:rPr lang="en-US" altLang="zh-CN"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92</a:t>
            </a: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键；</a:t>
            </a:r>
            <a:r>
              <a:rPr lang="en-US" altLang="zh-CN"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290</a:t>
            </a: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型钢琴，</a:t>
            </a:r>
            <a:r>
              <a:rPr lang="en-US" altLang="zh-CN"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97</a:t>
            </a: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键。</a:t>
            </a:r>
            <a:r>
              <a:rPr lang="en-US" altLang="zh-CN"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Bartók Busoni and </a:t>
            </a:r>
            <a:r>
              <a:rPr lang="en-US" altLang="zh-CN" sz="2400" dirty="0" err="1">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Ravelart</a:t>
            </a:r>
            <a:r>
              <a:rPr lang="en-US" altLang="zh-CN"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 </a:t>
            </a: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的作品需要使用贝森朵夫独特低音配置的钢琴完成演奏。</a:t>
            </a:r>
          </a:p>
        </p:txBody>
      </p:sp>
    </p:spTree>
    <p:extLst>
      <p:ext uri="{BB962C8B-B14F-4D97-AF65-F5344CB8AC3E}">
        <p14:creationId xmlns:p14="http://schemas.microsoft.com/office/powerpoint/2010/main" val="66756512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p:cNvPicPr>
            <a:picLocks noChangeAspect="1"/>
          </p:cNvPicPr>
          <p:nvPr/>
        </p:nvPicPr>
        <p:blipFill rotWithShape="1">
          <a:blip r:embed="rId5">
            <a:extLst>
              <a:ext uri="{28A0092B-C50C-407E-A947-70E740481C1C}">
                <a14:useLocalDpi xmlns:a14="http://schemas.microsoft.com/office/drawing/2010/main" val="0"/>
              </a:ext>
            </a:extLst>
          </a:blip>
          <a:srcRect l="1354" t="27996" r="25748" b="47357"/>
          <a:stretch/>
        </p:blipFill>
        <p:spPr>
          <a:xfrm>
            <a:off x="0" y="0"/>
            <a:ext cx="18288000" cy="10217700"/>
          </a:xfrm>
          <a:prstGeom prst="rect">
            <a:avLst/>
          </a:prstGeom>
          <a:effectLst>
            <a:outerShdw dist="50800" dir="5400000" algn="ctr" rotWithShape="0">
              <a:srgbClr val="000000">
                <a:alpha val="43137"/>
              </a:srgbClr>
            </a:outerShdw>
          </a:effectLst>
        </p:spPr>
      </p:pic>
      <p:sp>
        <p:nvSpPr>
          <p:cNvPr id="7" name="矩形 6">
            <a:extLst>
              <a:ext uri="{FF2B5EF4-FFF2-40B4-BE49-F238E27FC236}">
                <a16:creationId xmlns:a16="http://schemas.microsoft.com/office/drawing/2014/main" id="{EC876491-1139-A369-BE02-72A71CDEB1EB}"/>
              </a:ext>
            </a:extLst>
          </p:cNvPr>
          <p:cNvSpPr/>
          <p:nvPr/>
        </p:nvSpPr>
        <p:spPr>
          <a:xfrm>
            <a:off x="-12819" y="69300"/>
            <a:ext cx="18288000" cy="10332000"/>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图形"/>
          <p:cNvSpPr txBox="1"/>
          <p:nvPr>
            <p:custDataLst>
              <p:tags r:id="rId2"/>
            </p:custDataLst>
          </p:nvPr>
        </p:nvSpPr>
        <p:spPr>
          <a:xfrm>
            <a:off x="1550671" y="1943100"/>
            <a:ext cx="2453641" cy="3931920"/>
          </a:xfrm>
          <a:custGeom>
            <a:avLst/>
            <a:gdLst/>
            <a:ahLst/>
            <a:cxnLst>
              <a:cxn ang="3">
                <a:pos x="hc" y="t"/>
              </a:cxn>
              <a:cxn ang="cd2">
                <a:pos x="l" y="vc"/>
              </a:cxn>
              <a:cxn ang="cd4">
                <a:pos x="hc" y="b"/>
              </a:cxn>
              <a:cxn ang="0">
                <a:pos x="r" y="vc"/>
              </a:cxn>
            </a:cxnLst>
            <a:rect l="l" t="t" r="r" b="b"/>
            <a:pathLst>
              <a:path w="762" h="1221">
                <a:moveTo>
                  <a:pt x="381" y="146"/>
                </a:moveTo>
                <a:cubicBezTo>
                  <a:pt x="341" y="145"/>
                  <a:pt x="305" y="160"/>
                  <a:pt x="274" y="190"/>
                </a:cubicBezTo>
                <a:cubicBezTo>
                  <a:pt x="244" y="220"/>
                  <a:pt x="220" y="269"/>
                  <a:pt x="202" y="337"/>
                </a:cubicBezTo>
                <a:cubicBezTo>
                  <a:pt x="185" y="405"/>
                  <a:pt x="176" y="494"/>
                  <a:pt x="176" y="606"/>
                </a:cubicBezTo>
                <a:cubicBezTo>
                  <a:pt x="176" y="719"/>
                  <a:pt x="185" y="810"/>
                  <a:pt x="202" y="879"/>
                </a:cubicBezTo>
                <a:cubicBezTo>
                  <a:pt x="220" y="948"/>
                  <a:pt x="244" y="998"/>
                  <a:pt x="274" y="1029"/>
                </a:cubicBezTo>
                <a:cubicBezTo>
                  <a:pt x="305" y="1060"/>
                  <a:pt x="341" y="1076"/>
                  <a:pt x="381" y="1075"/>
                </a:cubicBezTo>
                <a:cubicBezTo>
                  <a:pt x="421" y="1076"/>
                  <a:pt x="457" y="1060"/>
                  <a:pt x="488" y="1029"/>
                </a:cubicBezTo>
                <a:cubicBezTo>
                  <a:pt x="518" y="998"/>
                  <a:pt x="542" y="948"/>
                  <a:pt x="560" y="879"/>
                </a:cubicBezTo>
                <a:cubicBezTo>
                  <a:pt x="577" y="810"/>
                  <a:pt x="586" y="719"/>
                  <a:pt x="586" y="606"/>
                </a:cubicBezTo>
                <a:cubicBezTo>
                  <a:pt x="586" y="494"/>
                  <a:pt x="577" y="405"/>
                  <a:pt x="560" y="337"/>
                </a:cubicBezTo>
                <a:cubicBezTo>
                  <a:pt x="542" y="269"/>
                  <a:pt x="518" y="220"/>
                  <a:pt x="488" y="190"/>
                </a:cubicBezTo>
                <a:cubicBezTo>
                  <a:pt x="457" y="160"/>
                  <a:pt x="421" y="145"/>
                  <a:pt x="381" y="146"/>
                </a:cubicBezTo>
                <a:close/>
                <a:moveTo>
                  <a:pt x="381" y="0"/>
                </a:moveTo>
                <a:cubicBezTo>
                  <a:pt x="498" y="0"/>
                  <a:pt x="590" y="50"/>
                  <a:pt x="658" y="151"/>
                </a:cubicBezTo>
                <a:cubicBezTo>
                  <a:pt x="726" y="251"/>
                  <a:pt x="760" y="403"/>
                  <a:pt x="762" y="606"/>
                </a:cubicBezTo>
                <a:cubicBezTo>
                  <a:pt x="760" y="811"/>
                  <a:pt x="726" y="965"/>
                  <a:pt x="658" y="1067"/>
                </a:cubicBezTo>
                <a:cubicBezTo>
                  <a:pt x="590" y="1169"/>
                  <a:pt x="498" y="1221"/>
                  <a:pt x="381" y="1221"/>
                </a:cubicBezTo>
                <a:cubicBezTo>
                  <a:pt x="264" y="1221"/>
                  <a:pt x="172" y="1169"/>
                  <a:pt x="104" y="1067"/>
                </a:cubicBezTo>
                <a:cubicBezTo>
                  <a:pt x="36" y="965"/>
                  <a:pt x="1" y="811"/>
                  <a:pt x="0" y="606"/>
                </a:cubicBezTo>
                <a:cubicBezTo>
                  <a:pt x="1" y="403"/>
                  <a:pt x="36" y="251"/>
                  <a:pt x="104" y="150"/>
                </a:cubicBezTo>
                <a:cubicBezTo>
                  <a:pt x="172" y="50"/>
                  <a:pt x="264" y="0"/>
                  <a:pt x="381" y="0"/>
                </a:cubicBezTo>
                <a:close/>
              </a:path>
            </a:pathLst>
          </a:custGeom>
          <a:gradFill>
            <a:gsLst>
              <a:gs pos="53000">
                <a:schemeClr val="bg1"/>
              </a:gs>
              <a:gs pos="69000">
                <a:schemeClr val="bg1">
                  <a:alpha val="0"/>
                </a:schemeClr>
              </a:gs>
            </a:gsLst>
            <a:lin ang="5400000" scaled="0"/>
          </a:gradFill>
          <a:ln>
            <a:noFill/>
          </a:ln>
          <a:effectLst/>
        </p:spPr>
        <p:txBody>
          <a:bodyPr wrap="square" lIns="0" tIns="0" rIns="0" bIns="0" rtlCol="0">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altLang="zh-CN" sz="12000" b="0" i="0" u="none" strike="noStrike" kern="1200" cap="none" spc="0" normalizeH="0" baseline="0" noProof="0">
              <a:ln>
                <a:noFill/>
              </a:ln>
              <a:solidFill>
                <a:srgbClr val="FFFFFF"/>
              </a:solidFill>
              <a:effectLst/>
              <a:uLnTx/>
              <a:uFillTx/>
              <a:latin typeface="字由点字美玲体" panose="02010600030101010101" charset="-122"/>
              <a:ea typeface="字由点字美玲体" panose="02010600030101010101" charset="-122"/>
              <a:cs typeface="阿里巴巴普惠体 Medium"/>
              <a:sym typeface="Arial"/>
            </a:endParaRPr>
          </a:p>
        </p:txBody>
      </p:sp>
      <p:pic>
        <p:nvPicPr>
          <p:cNvPr id="13" name="图片 12">
            <a:extLst>
              <a:ext uri="{FF2B5EF4-FFF2-40B4-BE49-F238E27FC236}">
                <a16:creationId xmlns:a16="http://schemas.microsoft.com/office/drawing/2014/main" id="{2F4FAA09-4825-AAF5-EC62-518563407401}"/>
              </a:ext>
            </a:extLst>
          </p:cNvPr>
          <p:cNvPicPr>
            <a:picLocks noChangeAspect="1"/>
          </p:cNvPicPr>
          <p:nvPr/>
        </p:nvPicPr>
        <p:blipFill>
          <a:blip r:embed="rId6"/>
          <a:stretch>
            <a:fillRect/>
          </a:stretch>
        </p:blipFill>
        <p:spPr>
          <a:xfrm>
            <a:off x="4287666" y="1943100"/>
            <a:ext cx="2321707" cy="3627121"/>
          </a:xfrm>
          <a:prstGeom prst="rect">
            <a:avLst/>
          </a:prstGeom>
        </p:spPr>
      </p:pic>
      <p:pic>
        <p:nvPicPr>
          <p:cNvPr id="2" name="图片 1">
            <a:extLst>
              <a:ext uri="{FF2B5EF4-FFF2-40B4-BE49-F238E27FC236}">
                <a16:creationId xmlns:a16="http://schemas.microsoft.com/office/drawing/2014/main" id="{A0652B00-E5CB-423B-4277-F51A14AB6BF4}"/>
              </a:ext>
            </a:extLst>
          </p:cNvPr>
          <p:cNvPicPr>
            <a:picLocks noChangeAspect="1"/>
          </p:cNvPicPr>
          <p:nvPr/>
        </p:nvPicPr>
        <p:blipFill>
          <a:blip r:embed="rId7"/>
          <a:stretch>
            <a:fillRect/>
          </a:stretch>
        </p:blipFill>
        <p:spPr>
          <a:xfrm>
            <a:off x="14615046" y="437357"/>
            <a:ext cx="2621507" cy="725487"/>
          </a:xfrm>
          <a:prstGeom prst="rect">
            <a:avLst/>
          </a:prstGeom>
        </p:spPr>
      </p:pic>
      <p:sp>
        <p:nvSpPr>
          <p:cNvPr id="6" name="文本框 5">
            <a:extLst>
              <a:ext uri="{FF2B5EF4-FFF2-40B4-BE49-F238E27FC236}">
                <a16:creationId xmlns:a16="http://schemas.microsoft.com/office/drawing/2014/main" id="{005822EA-1177-5BB4-B3B5-A227F252024A}"/>
              </a:ext>
            </a:extLst>
          </p:cNvPr>
          <p:cNvSpPr txBox="1"/>
          <p:nvPr/>
        </p:nvSpPr>
        <p:spPr>
          <a:xfrm>
            <a:off x="5564922" y="3162300"/>
            <a:ext cx="12192000" cy="1692195"/>
          </a:xfrm>
          <a:prstGeom prst="rect">
            <a:avLst/>
          </a:prstGeom>
          <a:noFill/>
        </p:spPr>
        <p:txBody>
          <a:bodyPr wrap="square" lIns="0" tIns="0" rIns="0" bIns="0" rtlCol="0">
            <a:spAutoFit/>
          </a:bodyPr>
          <a:lstStyle/>
          <a:p>
            <a:pPr algn="ctr">
              <a:lnSpc>
                <a:spcPct val="150000"/>
              </a:lnSpc>
            </a:pPr>
            <a:r>
              <a:rPr lang="zh-CN" altLang="en-US" sz="88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钢琴的“身体语言”</a:t>
            </a:r>
          </a:p>
        </p:txBody>
      </p:sp>
    </p:spTree>
    <p:custDataLst>
      <p:tags r:id="rId1"/>
    </p:custDataLst>
    <p:extLst>
      <p:ext uri="{BB962C8B-B14F-4D97-AF65-F5344CB8AC3E}">
        <p14:creationId xmlns:p14="http://schemas.microsoft.com/office/powerpoint/2010/main" val="1730018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E131-7CBB-2C7D-C079-B174E3D6484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03046B2-07DF-9FBF-35BC-AAB73E8B6614}"/>
              </a:ext>
            </a:extLst>
          </p:cNvPr>
          <p:cNvGrpSpPr/>
          <p:nvPr/>
        </p:nvGrpSpPr>
        <p:grpSpPr>
          <a:xfrm>
            <a:off x="1047099" y="2983004"/>
            <a:ext cx="16212201" cy="2706203"/>
            <a:chOff x="0" y="0"/>
            <a:chExt cx="21616268" cy="3608271"/>
          </a:xfrm>
        </p:grpSpPr>
        <p:sp>
          <p:nvSpPr>
            <p:cNvPr id="3" name="Freeform 3">
              <a:extLst>
                <a:ext uri="{FF2B5EF4-FFF2-40B4-BE49-F238E27FC236}">
                  <a16:creationId xmlns:a16="http://schemas.microsoft.com/office/drawing/2014/main" id="{8790EA87-E5AE-D0E0-FE7E-E3CD7801F0A4}"/>
                </a:ext>
              </a:extLst>
            </p:cNvPr>
            <p:cNvSpPr/>
            <p:nvPr/>
          </p:nvSpPr>
          <p:spPr>
            <a:xfrm>
              <a:off x="0" y="0"/>
              <a:ext cx="21616231" cy="3608262"/>
            </a:xfrm>
            <a:custGeom>
              <a:avLst/>
              <a:gdLst/>
              <a:ahLst/>
              <a:cxnLst/>
              <a:rect l="l" t="t" r="r" b="b"/>
              <a:pathLst>
                <a:path w="21616231" h="3608262">
                  <a:moveTo>
                    <a:pt x="56235" y="0"/>
                  </a:moveTo>
                  <a:lnTo>
                    <a:pt x="21559997" y="0"/>
                  </a:lnTo>
                  <a:cubicBezTo>
                    <a:pt x="21591054" y="0"/>
                    <a:pt x="21616231" y="25177"/>
                    <a:pt x="21616231" y="56235"/>
                  </a:cubicBezTo>
                  <a:lnTo>
                    <a:pt x="21616231" y="3552027"/>
                  </a:lnTo>
                  <a:cubicBezTo>
                    <a:pt x="21616231" y="3583085"/>
                    <a:pt x="21591054" y="3608262"/>
                    <a:pt x="21559997" y="3608262"/>
                  </a:cubicBezTo>
                  <a:lnTo>
                    <a:pt x="56235" y="3608262"/>
                  </a:lnTo>
                  <a:cubicBezTo>
                    <a:pt x="25177" y="3608262"/>
                    <a:pt x="0" y="3583085"/>
                    <a:pt x="0" y="3552027"/>
                  </a:cubicBezTo>
                  <a:lnTo>
                    <a:pt x="0" y="56235"/>
                  </a:lnTo>
                  <a:cubicBezTo>
                    <a:pt x="0" y="25177"/>
                    <a:pt x="25177" y="0"/>
                    <a:pt x="56235" y="0"/>
                  </a:cubicBezTo>
                  <a:close/>
                </a:path>
              </a:pathLst>
            </a:custGeom>
            <a:blipFill>
              <a:blip r:embed="rId6"/>
              <a:stretch>
                <a:fillRect t="-514598" b="-285652"/>
              </a:stretch>
            </a:blipFill>
          </p:spPr>
        </p:sp>
      </p:grpSp>
      <p:grpSp>
        <p:nvGrpSpPr>
          <p:cNvPr id="4" name="Group 4">
            <a:extLst>
              <a:ext uri="{FF2B5EF4-FFF2-40B4-BE49-F238E27FC236}">
                <a16:creationId xmlns:a16="http://schemas.microsoft.com/office/drawing/2014/main" id="{4774300E-1BD9-ABF2-7504-4CB8D4A54DC4}"/>
              </a:ext>
            </a:extLst>
          </p:cNvPr>
          <p:cNvGrpSpPr/>
          <p:nvPr/>
        </p:nvGrpSpPr>
        <p:grpSpPr>
          <a:xfrm>
            <a:off x="1674113" y="3882540"/>
            <a:ext cx="14939773" cy="4950743"/>
            <a:chOff x="0" y="0"/>
            <a:chExt cx="3934755" cy="1303899"/>
          </a:xfrm>
        </p:grpSpPr>
        <p:sp>
          <p:nvSpPr>
            <p:cNvPr id="5" name="Freeform 5">
              <a:extLst>
                <a:ext uri="{FF2B5EF4-FFF2-40B4-BE49-F238E27FC236}">
                  <a16:creationId xmlns:a16="http://schemas.microsoft.com/office/drawing/2014/main" id="{54CFAC95-02B4-DCD1-ED2C-2D69E1C9CF1C}"/>
                </a:ext>
              </a:extLst>
            </p:cNvPr>
            <p:cNvSpPr/>
            <p:nvPr/>
          </p:nvSpPr>
          <p:spPr>
            <a:xfrm>
              <a:off x="0" y="0"/>
              <a:ext cx="3934755" cy="1303899"/>
            </a:xfrm>
            <a:custGeom>
              <a:avLst/>
              <a:gdLst/>
              <a:ahLst/>
              <a:cxnLst/>
              <a:rect l="l" t="t" r="r" b="b"/>
              <a:pathLst>
                <a:path w="3934755" h="1303899">
                  <a:moveTo>
                    <a:pt x="6737" y="0"/>
                  </a:moveTo>
                  <a:lnTo>
                    <a:pt x="3928018" y="0"/>
                  </a:lnTo>
                  <a:cubicBezTo>
                    <a:pt x="3929805" y="0"/>
                    <a:pt x="3931519" y="710"/>
                    <a:pt x="3932782" y="1973"/>
                  </a:cubicBezTo>
                  <a:cubicBezTo>
                    <a:pt x="3934046" y="3237"/>
                    <a:pt x="3934755" y="4950"/>
                    <a:pt x="3934755" y="6737"/>
                  </a:cubicBezTo>
                  <a:lnTo>
                    <a:pt x="3934755" y="1297163"/>
                  </a:lnTo>
                  <a:cubicBezTo>
                    <a:pt x="3934755" y="1300883"/>
                    <a:pt x="3931739" y="1303899"/>
                    <a:pt x="3928018" y="1303899"/>
                  </a:cubicBezTo>
                  <a:lnTo>
                    <a:pt x="6737" y="1303899"/>
                  </a:lnTo>
                  <a:cubicBezTo>
                    <a:pt x="3016" y="1303899"/>
                    <a:pt x="0" y="1300883"/>
                    <a:pt x="0" y="1297163"/>
                  </a:cubicBezTo>
                  <a:lnTo>
                    <a:pt x="0" y="6737"/>
                  </a:lnTo>
                  <a:cubicBezTo>
                    <a:pt x="0" y="3016"/>
                    <a:pt x="3016" y="0"/>
                    <a:pt x="6737" y="0"/>
                  </a:cubicBezTo>
                  <a:close/>
                </a:path>
              </a:pathLst>
            </a:custGeom>
            <a:solidFill>
              <a:srgbClr val="FFFFFF"/>
            </a:solidFill>
            <a:ln w="9525" cap="sq">
              <a:solidFill>
                <a:srgbClr val="702D22"/>
              </a:solidFill>
              <a:prstDash val="solid"/>
              <a:miter/>
            </a:ln>
          </p:spPr>
        </p:sp>
        <p:sp>
          <p:nvSpPr>
            <p:cNvPr id="6" name="TextBox 6">
              <a:extLst>
                <a:ext uri="{FF2B5EF4-FFF2-40B4-BE49-F238E27FC236}">
                  <a16:creationId xmlns:a16="http://schemas.microsoft.com/office/drawing/2014/main" id="{D07C7FDA-32FA-3B22-0D3F-6F1D42C1ABBC}"/>
                </a:ext>
              </a:extLst>
            </p:cNvPr>
            <p:cNvSpPr txBox="1"/>
            <p:nvPr/>
          </p:nvSpPr>
          <p:spPr>
            <a:xfrm>
              <a:off x="0" y="-38100"/>
              <a:ext cx="3934755" cy="1341999"/>
            </a:xfrm>
            <a:prstGeom prst="rect">
              <a:avLst/>
            </a:prstGeom>
          </p:spPr>
          <p:txBody>
            <a:bodyPr lIns="50800" tIns="50800" rIns="50800" bIns="50800" rtlCol="0" anchor="ctr"/>
            <a:lstStyle/>
            <a:p>
              <a:pPr marL="0" lvl="0" indent="0" algn="ctr">
                <a:lnSpc>
                  <a:spcPts val="2660"/>
                </a:lnSpc>
                <a:spcBef>
                  <a:spcPct val="0"/>
                </a:spcBef>
              </a:pPr>
              <a:endParaRPr/>
            </a:p>
          </p:txBody>
        </p:sp>
      </p:grpSp>
      <p:grpSp>
        <p:nvGrpSpPr>
          <p:cNvPr id="7" name="Group 7">
            <a:extLst>
              <a:ext uri="{FF2B5EF4-FFF2-40B4-BE49-F238E27FC236}">
                <a16:creationId xmlns:a16="http://schemas.microsoft.com/office/drawing/2014/main" id="{53A4F55F-6771-9641-03E8-16D015182AE8}"/>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48C82B88-6799-28EC-B719-1DA00A9BA066}"/>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22DEA5DF-05AB-85EE-92B1-AB81E3BBD769}"/>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389CB520-81D9-8C3D-5909-6EDD9B04BB99}"/>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7"/>
            <a:stretch>
              <a:fillRect/>
            </a:stretch>
          </a:blipFill>
        </p:spPr>
      </p:sp>
      <p:sp>
        <p:nvSpPr>
          <p:cNvPr id="11" name="TextBox 11">
            <a:extLst>
              <a:ext uri="{FF2B5EF4-FFF2-40B4-BE49-F238E27FC236}">
                <a16:creationId xmlns:a16="http://schemas.microsoft.com/office/drawing/2014/main" id="{F1E2DB72-4B4C-42D7-539B-EBB54F1F8128}"/>
              </a:ext>
            </a:extLst>
          </p:cNvPr>
          <p:cNvSpPr txBox="1"/>
          <p:nvPr/>
        </p:nvSpPr>
        <p:spPr>
          <a:xfrm>
            <a:off x="1028700" y="904875"/>
            <a:ext cx="77343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三角钢琴 </a:t>
            </a:r>
            <a:r>
              <a:rPr lang="en-US" altLang="zh-CN"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vs. </a:t>
            </a: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立式钢琴</a:t>
            </a:r>
          </a:p>
        </p:txBody>
      </p:sp>
      <p:sp>
        <p:nvSpPr>
          <p:cNvPr id="20" name="AutoShape 20">
            <a:extLst>
              <a:ext uri="{FF2B5EF4-FFF2-40B4-BE49-F238E27FC236}">
                <a16:creationId xmlns:a16="http://schemas.microsoft.com/office/drawing/2014/main" id="{BFED7097-A306-35B6-AFFF-390D96E8D39E}"/>
              </a:ext>
            </a:extLst>
          </p:cNvPr>
          <p:cNvSpPr/>
          <p:nvPr/>
        </p:nvSpPr>
        <p:spPr>
          <a:xfrm>
            <a:off x="8839200" y="1504950"/>
            <a:ext cx="5257450" cy="0"/>
          </a:xfrm>
          <a:prstGeom prst="line">
            <a:avLst/>
          </a:prstGeom>
          <a:ln w="38100" cap="flat">
            <a:solidFill>
              <a:srgbClr val="B01F24">
                <a:alpha val="62745"/>
              </a:srgbClr>
            </a:solidFill>
            <a:prstDash val="solid"/>
            <a:headEnd type="oval" w="lg" len="lg"/>
            <a:tailEnd type="none" w="sm" len="sm"/>
          </a:ln>
        </p:spPr>
      </p:sp>
      <p:sp>
        <p:nvSpPr>
          <p:cNvPr id="23" name="TextBox 14">
            <a:extLst>
              <a:ext uri="{FF2B5EF4-FFF2-40B4-BE49-F238E27FC236}">
                <a16:creationId xmlns:a16="http://schemas.microsoft.com/office/drawing/2014/main" id="{90271C2B-E060-9E26-2C11-9B9254FEA288}"/>
              </a:ext>
            </a:extLst>
          </p:cNvPr>
          <p:cNvSpPr txBox="1"/>
          <p:nvPr>
            <p:custDataLst>
              <p:tags r:id="rId1"/>
            </p:custDataLst>
          </p:nvPr>
        </p:nvSpPr>
        <p:spPr>
          <a:xfrm>
            <a:off x="3352800" y="4152900"/>
            <a:ext cx="3956939"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三角钢琴</a:t>
            </a:r>
          </a:p>
        </p:txBody>
      </p:sp>
      <p:sp>
        <p:nvSpPr>
          <p:cNvPr id="24" name="TextBox 15">
            <a:extLst>
              <a:ext uri="{FF2B5EF4-FFF2-40B4-BE49-F238E27FC236}">
                <a16:creationId xmlns:a16="http://schemas.microsoft.com/office/drawing/2014/main" id="{FEF1B203-3E36-6DA7-BE22-76B8443DAD36}"/>
              </a:ext>
            </a:extLst>
          </p:cNvPr>
          <p:cNvSpPr txBox="1"/>
          <p:nvPr>
            <p:custDataLst>
              <p:tags r:id="rId2"/>
            </p:custDataLst>
          </p:nvPr>
        </p:nvSpPr>
        <p:spPr>
          <a:xfrm>
            <a:off x="2964052" y="4938029"/>
            <a:ext cx="5257801" cy="3812710"/>
          </a:xfrm>
          <a:prstGeom prst="rect">
            <a:avLst/>
          </a:prstGeom>
        </p:spPr>
        <p:txBody>
          <a:bodyPr wrap="square" lIns="0" tIns="0" rIns="0" bIns="0" rtlCol="0" anchor="t">
            <a:spAutoFit/>
          </a:bodyPr>
          <a:lstStyle/>
          <a:p>
            <a:pPr marL="0" lvl="0" indent="0" algn="ctr">
              <a:lnSpc>
                <a:spcPct val="150000"/>
              </a:lnSpc>
              <a:spcBef>
                <a:spcPct val="0"/>
              </a:spcBef>
            </a:pP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三角钢琴，以其优雅的曲线和开放的结构，象征着自由和宏伟。斯坦威</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D-274</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这样的音乐会三角琴，展开的琴盖像一只展翅的天鹅。英国</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《Classic FM》</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杂志曾形容它的造型“兼具力学与美学”，音板水平延展，让声音像波浪一样向外扩散，适合宏大的交响乐厅。</a:t>
            </a:r>
            <a:endParaRPr 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
        <p:nvSpPr>
          <p:cNvPr id="27" name="TextBox 18">
            <a:extLst>
              <a:ext uri="{FF2B5EF4-FFF2-40B4-BE49-F238E27FC236}">
                <a16:creationId xmlns:a16="http://schemas.microsoft.com/office/drawing/2014/main" id="{0BEF6917-AF13-6F8F-CD9D-A1717FD9F5E5}"/>
              </a:ext>
            </a:extLst>
          </p:cNvPr>
          <p:cNvSpPr txBox="1"/>
          <p:nvPr>
            <p:custDataLst>
              <p:tags r:id="rId3"/>
            </p:custDataLst>
          </p:nvPr>
        </p:nvSpPr>
        <p:spPr>
          <a:xfrm>
            <a:off x="10287000" y="4152899"/>
            <a:ext cx="3956939"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立式钢琴</a:t>
            </a:r>
            <a:endParaRPr 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endParaRPr>
          </a:p>
        </p:txBody>
      </p:sp>
      <p:sp>
        <p:nvSpPr>
          <p:cNvPr id="28" name="TextBox 19">
            <a:extLst>
              <a:ext uri="{FF2B5EF4-FFF2-40B4-BE49-F238E27FC236}">
                <a16:creationId xmlns:a16="http://schemas.microsoft.com/office/drawing/2014/main" id="{A5AA253D-084C-DCD1-1E9E-5CECFD73D277}"/>
              </a:ext>
            </a:extLst>
          </p:cNvPr>
          <p:cNvSpPr txBox="1"/>
          <p:nvPr>
            <p:custDataLst>
              <p:tags r:id="rId4"/>
            </p:custDataLst>
          </p:nvPr>
        </p:nvSpPr>
        <p:spPr>
          <a:xfrm>
            <a:off x="9923687" y="4938029"/>
            <a:ext cx="5410200" cy="3258713"/>
          </a:xfrm>
          <a:prstGeom prst="rect">
            <a:avLst/>
          </a:prstGeom>
        </p:spPr>
        <p:txBody>
          <a:bodyPr wrap="square" lIns="0" tIns="0" rIns="0" bIns="0" rtlCol="0" anchor="t">
            <a:spAutoFit/>
          </a:bodyPr>
          <a:lstStyle/>
          <a:p>
            <a:pPr marL="0" lvl="0" indent="0" algn="ctr">
              <a:lnSpc>
                <a:spcPct val="150000"/>
              </a:lnSpc>
              <a:spcBef>
                <a:spcPct val="0"/>
              </a:spcBef>
            </a:pP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立式钢琴则以其紧凑的设计，适合家庭和小型场所，代表着亲密和私密的音乐体验。 </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钢琴文化史</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一书提到，它的垂直结构不仅省空间，还让音色更内敛</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肖邦就偏爱</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Pleyel</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的小型立式琴，因为“它的声音像在耳边低语”。</a:t>
            </a:r>
            <a:endParaRPr 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Tree>
    <p:extLst>
      <p:ext uri="{BB962C8B-B14F-4D97-AF65-F5344CB8AC3E}">
        <p14:creationId xmlns:p14="http://schemas.microsoft.com/office/powerpoint/2010/main" val="372989301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8C536-7E6C-543D-59C2-14EAF5155649}"/>
            </a:ext>
          </a:extLst>
        </p:cNvPr>
        <p:cNvGrpSpPr/>
        <p:nvPr/>
      </p:nvGrpSpPr>
      <p:grpSpPr>
        <a:xfrm>
          <a:off x="0" y="0"/>
          <a:ext cx="0" cy="0"/>
          <a:chOff x="0" y="0"/>
          <a:chExt cx="0" cy="0"/>
        </a:xfrm>
      </p:grpSpPr>
      <p:sp>
        <p:nvSpPr>
          <p:cNvPr id="22" name="AutoShape 22">
            <a:extLst>
              <a:ext uri="{FF2B5EF4-FFF2-40B4-BE49-F238E27FC236}">
                <a16:creationId xmlns:a16="http://schemas.microsoft.com/office/drawing/2014/main" id="{4CC8D459-0526-05B5-D108-5C21C2CFE059}"/>
              </a:ext>
            </a:extLst>
          </p:cNvPr>
          <p:cNvSpPr/>
          <p:nvPr/>
        </p:nvSpPr>
        <p:spPr>
          <a:xfrm flipH="1">
            <a:off x="8117671" y="2594296"/>
            <a:ext cx="19050" cy="6927045"/>
          </a:xfrm>
          <a:prstGeom prst="line">
            <a:avLst/>
          </a:prstGeom>
          <a:ln w="38100" cap="flat">
            <a:solidFill>
              <a:srgbClr val="B01F24"/>
            </a:solidFill>
            <a:prstDash val="solid"/>
            <a:headEnd type="none" w="sm" len="sm"/>
            <a:tailEnd type="none" w="sm" len="sm"/>
          </a:ln>
        </p:spPr>
      </p:sp>
      <p:sp>
        <p:nvSpPr>
          <p:cNvPr id="23" name="AutoShape 23">
            <a:extLst>
              <a:ext uri="{FF2B5EF4-FFF2-40B4-BE49-F238E27FC236}">
                <a16:creationId xmlns:a16="http://schemas.microsoft.com/office/drawing/2014/main" id="{2AE4AA90-8BAD-6B22-0F24-4730E72E9E2F}"/>
              </a:ext>
            </a:extLst>
          </p:cNvPr>
          <p:cNvSpPr/>
          <p:nvPr/>
        </p:nvSpPr>
        <p:spPr>
          <a:xfrm>
            <a:off x="8839200" y="1504950"/>
            <a:ext cx="5257450" cy="0"/>
          </a:xfrm>
          <a:prstGeom prst="line">
            <a:avLst/>
          </a:prstGeom>
          <a:ln w="38100" cap="flat">
            <a:solidFill>
              <a:srgbClr val="B02025">
                <a:alpha val="62745"/>
              </a:srgbClr>
            </a:solidFill>
            <a:prstDash val="solid"/>
            <a:headEnd type="oval" w="lg" len="lg"/>
            <a:tailEnd type="none" w="sm" len="sm"/>
          </a:ln>
        </p:spPr>
      </p:sp>
      <p:sp>
        <p:nvSpPr>
          <p:cNvPr id="32" name="TextBox 32">
            <a:extLst>
              <a:ext uri="{FF2B5EF4-FFF2-40B4-BE49-F238E27FC236}">
                <a16:creationId xmlns:a16="http://schemas.microsoft.com/office/drawing/2014/main" id="{089E1AAB-3206-E7FB-C4AA-C60E20977FDD}"/>
              </a:ext>
            </a:extLst>
          </p:cNvPr>
          <p:cNvSpPr txBox="1"/>
          <p:nvPr/>
        </p:nvSpPr>
        <p:spPr>
          <a:xfrm>
            <a:off x="1028699" y="904875"/>
            <a:ext cx="7663955"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材质与装饰的艺术表达</a:t>
            </a:r>
          </a:p>
        </p:txBody>
      </p:sp>
      <p:sp>
        <p:nvSpPr>
          <p:cNvPr id="33" name="Freeform 33">
            <a:extLst>
              <a:ext uri="{FF2B5EF4-FFF2-40B4-BE49-F238E27FC236}">
                <a16:creationId xmlns:a16="http://schemas.microsoft.com/office/drawing/2014/main" id="{542E32F7-82D0-3087-01E5-513997B938CD}"/>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3"/>
            <a:stretch>
              <a:fillRect/>
            </a:stretch>
          </a:blipFill>
        </p:spPr>
      </p:sp>
      <p:grpSp>
        <p:nvGrpSpPr>
          <p:cNvPr id="36" name="Group 7">
            <a:extLst>
              <a:ext uri="{FF2B5EF4-FFF2-40B4-BE49-F238E27FC236}">
                <a16:creationId xmlns:a16="http://schemas.microsoft.com/office/drawing/2014/main" id="{91EC2261-B7A8-3055-44D3-23FFE6282671}"/>
              </a:ext>
            </a:extLst>
          </p:cNvPr>
          <p:cNvGrpSpPr/>
          <p:nvPr/>
        </p:nvGrpSpPr>
        <p:grpSpPr>
          <a:xfrm rot="-10800000">
            <a:off x="-167005" y="10002520"/>
            <a:ext cx="18564860" cy="370205"/>
            <a:chOff x="0" y="0"/>
            <a:chExt cx="4889562" cy="70851"/>
          </a:xfrm>
        </p:grpSpPr>
        <p:sp>
          <p:nvSpPr>
            <p:cNvPr id="37" name="Freeform 8">
              <a:extLst>
                <a:ext uri="{FF2B5EF4-FFF2-40B4-BE49-F238E27FC236}">
                  <a16:creationId xmlns:a16="http://schemas.microsoft.com/office/drawing/2014/main" id="{71B0F2D2-174C-DFB1-853B-09D640F254C4}"/>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a:extLst>
                <a:ext uri="{FF2B5EF4-FFF2-40B4-BE49-F238E27FC236}">
                  <a16:creationId xmlns:a16="http://schemas.microsoft.com/office/drawing/2014/main" id="{DC27BFE9-1971-1F85-5B8A-C6169CFB3B69}"/>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pic>
        <p:nvPicPr>
          <p:cNvPr id="24" name="图片 23" descr="【钢琴介绍】星海钢琴 - 知乎">
            <a:extLst>
              <a:ext uri="{FF2B5EF4-FFF2-40B4-BE49-F238E27FC236}">
                <a16:creationId xmlns:a16="http://schemas.microsoft.com/office/drawing/2014/main" id="{876E20B9-19F5-E426-3C81-FD4F57CDEEC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155" y="2567830"/>
            <a:ext cx="7291672" cy="6329591"/>
          </a:xfrm>
          <a:prstGeom prst="rect">
            <a:avLst/>
          </a:prstGeom>
          <a:noFill/>
          <a:ln>
            <a:noFill/>
          </a:ln>
        </p:spPr>
      </p:pic>
      <p:grpSp>
        <p:nvGrpSpPr>
          <p:cNvPr id="25" name="Group 10">
            <a:extLst>
              <a:ext uri="{FF2B5EF4-FFF2-40B4-BE49-F238E27FC236}">
                <a16:creationId xmlns:a16="http://schemas.microsoft.com/office/drawing/2014/main" id="{DE9F08D0-F461-5D5E-537B-B27F32511055}"/>
              </a:ext>
            </a:extLst>
          </p:cNvPr>
          <p:cNvGrpSpPr/>
          <p:nvPr/>
        </p:nvGrpSpPr>
        <p:grpSpPr>
          <a:xfrm>
            <a:off x="10503618" y="2306691"/>
            <a:ext cx="4953000" cy="1253801"/>
            <a:chOff x="0" y="0"/>
            <a:chExt cx="970906" cy="197945"/>
          </a:xfrm>
        </p:grpSpPr>
        <p:sp>
          <p:nvSpPr>
            <p:cNvPr id="26" name="Freeform 11">
              <a:extLst>
                <a:ext uri="{FF2B5EF4-FFF2-40B4-BE49-F238E27FC236}">
                  <a16:creationId xmlns:a16="http://schemas.microsoft.com/office/drawing/2014/main" id="{240369D3-64AE-625A-3D22-B89251BC034E}"/>
                </a:ext>
              </a:extLst>
            </p:cNvPr>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txBody>
            <a:bodyPr/>
            <a:lstStyle/>
            <a:p>
              <a:endParaRPr lang="zh-CN" altLang="en-US" dirty="0"/>
            </a:p>
          </p:txBody>
        </p:sp>
        <p:sp>
          <p:nvSpPr>
            <p:cNvPr id="34" name="TextBox 12">
              <a:extLst>
                <a:ext uri="{FF2B5EF4-FFF2-40B4-BE49-F238E27FC236}">
                  <a16:creationId xmlns:a16="http://schemas.microsoft.com/office/drawing/2014/main" id="{A14DB71B-57D9-67A6-B8C6-8C661B1FA646}"/>
                </a:ext>
              </a:extLst>
            </p:cNvPr>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sp>
        <p:nvSpPr>
          <p:cNvPr id="35" name="TextBox 26">
            <a:extLst>
              <a:ext uri="{FF2B5EF4-FFF2-40B4-BE49-F238E27FC236}">
                <a16:creationId xmlns:a16="http://schemas.microsoft.com/office/drawing/2014/main" id="{DBB530F3-8073-0B5B-5066-0F0E0928DF4F}"/>
              </a:ext>
            </a:extLst>
          </p:cNvPr>
          <p:cNvSpPr txBox="1"/>
          <p:nvPr/>
        </p:nvSpPr>
        <p:spPr>
          <a:xfrm>
            <a:off x="11273555" y="2673167"/>
            <a:ext cx="3413126" cy="520848"/>
          </a:xfrm>
          <a:prstGeom prst="rect">
            <a:avLst/>
          </a:prstGeom>
        </p:spPr>
        <p:txBody>
          <a:bodyPr lIns="0" tIns="0" rIns="0" bIns="0" rtlCol="0" anchor="t">
            <a:spAutoFit/>
          </a:bodyPr>
          <a:lstStyle/>
          <a:p>
            <a:pPr algn="ctr">
              <a:lnSpc>
                <a:spcPts val="4410"/>
              </a:lnSpc>
            </a:pPr>
            <a:r>
              <a:rPr lang="zh-CN" alt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亚克力钢琴</a:t>
            </a:r>
            <a:endParaRPr 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
        <p:nvSpPr>
          <p:cNvPr id="39" name="TextBox 15">
            <a:extLst>
              <a:ext uri="{FF2B5EF4-FFF2-40B4-BE49-F238E27FC236}">
                <a16:creationId xmlns:a16="http://schemas.microsoft.com/office/drawing/2014/main" id="{FA41FEBC-A7D7-BD50-A973-D69813B6AB90}"/>
              </a:ext>
            </a:extLst>
          </p:cNvPr>
          <p:cNvSpPr txBox="1"/>
          <p:nvPr>
            <p:custDataLst>
              <p:tags r:id="rId1"/>
            </p:custDataLst>
          </p:nvPr>
        </p:nvSpPr>
        <p:spPr>
          <a:xfrm>
            <a:off x="8867706" y="3865777"/>
            <a:ext cx="8102290" cy="5474704"/>
          </a:xfrm>
          <a:prstGeom prst="rect">
            <a:avLst/>
          </a:prstGeom>
        </p:spPr>
        <p:txBody>
          <a:bodyPr wrap="square" lIns="0" tIns="0" rIns="0" bIns="0" rtlCol="0" anchor="t">
            <a:spAutoFit/>
          </a:bodyPr>
          <a:lstStyle/>
          <a:p>
            <a:pPr marL="0" lvl="0" indent="457200">
              <a:lnSpc>
                <a:spcPct val="150000"/>
              </a:lnSpc>
              <a:spcBef>
                <a:spcPct val="0"/>
              </a:spcBef>
            </a:pP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北京奥运会上，郎朗曾使用一架透明钢琴进行演出。这款独特的钢琴由 </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Heintzman Pianos </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设计。虽然它的名字由“水晶”这个词组成，但钢琴实际上是由亚克力制成的。</a:t>
            </a:r>
          </a:p>
          <a:p>
            <a:pPr marL="0" lvl="0" indent="457200">
              <a:lnSpc>
                <a:spcPct val="150000"/>
              </a:lnSpc>
              <a:spcBef>
                <a:spcPct val="0"/>
              </a:spcBef>
            </a:pP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亚克力的通透性让内部机械结构成为艺术展示的一部分，契合奥运会“科技与人文交融”的主题。德国</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乐器工程学报</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指出，亚克力琴体减少了高频衰减，使音色更清亮，尤其适合郎朗演奏的</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星光</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Starlight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）这类现代作品。后来，由于它的独特外观以及演奏历史，这架钢琴被一位匿名人士以 </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322 </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万美元的价格买下，成为了世界上“第二贵”的钢琴。</a:t>
            </a:r>
          </a:p>
        </p:txBody>
      </p:sp>
    </p:spTree>
    <p:extLst>
      <p:ext uri="{BB962C8B-B14F-4D97-AF65-F5344CB8AC3E}">
        <p14:creationId xmlns:p14="http://schemas.microsoft.com/office/powerpoint/2010/main" val="26861650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B8F37-32D3-B77D-C9AE-9EDFA416AB02}"/>
            </a:ext>
          </a:extLst>
        </p:cNvPr>
        <p:cNvGrpSpPr/>
        <p:nvPr/>
      </p:nvGrpSpPr>
      <p:grpSpPr>
        <a:xfrm>
          <a:off x="0" y="0"/>
          <a:ext cx="0" cy="0"/>
          <a:chOff x="0" y="0"/>
          <a:chExt cx="0" cy="0"/>
        </a:xfrm>
      </p:grpSpPr>
      <p:sp>
        <p:nvSpPr>
          <p:cNvPr id="22" name="AutoShape 22">
            <a:extLst>
              <a:ext uri="{FF2B5EF4-FFF2-40B4-BE49-F238E27FC236}">
                <a16:creationId xmlns:a16="http://schemas.microsoft.com/office/drawing/2014/main" id="{AC5130F0-9B4C-FE0D-7CFA-3CE8FB3CD46C}"/>
              </a:ext>
            </a:extLst>
          </p:cNvPr>
          <p:cNvSpPr/>
          <p:nvPr/>
        </p:nvSpPr>
        <p:spPr>
          <a:xfrm flipH="1">
            <a:off x="9982200" y="2589326"/>
            <a:ext cx="19050" cy="6927045"/>
          </a:xfrm>
          <a:prstGeom prst="line">
            <a:avLst/>
          </a:prstGeom>
          <a:ln w="38100" cap="flat">
            <a:solidFill>
              <a:srgbClr val="B01F24"/>
            </a:solidFill>
            <a:prstDash val="solid"/>
            <a:headEnd type="none" w="sm" len="sm"/>
            <a:tailEnd type="none" w="sm" len="sm"/>
          </a:ln>
        </p:spPr>
      </p:sp>
      <p:sp>
        <p:nvSpPr>
          <p:cNvPr id="23" name="AutoShape 23">
            <a:extLst>
              <a:ext uri="{FF2B5EF4-FFF2-40B4-BE49-F238E27FC236}">
                <a16:creationId xmlns:a16="http://schemas.microsoft.com/office/drawing/2014/main" id="{1E25D9FA-9268-CC05-3699-F0690B9AF44C}"/>
              </a:ext>
            </a:extLst>
          </p:cNvPr>
          <p:cNvSpPr/>
          <p:nvPr/>
        </p:nvSpPr>
        <p:spPr>
          <a:xfrm>
            <a:off x="8839200" y="1504950"/>
            <a:ext cx="5257450" cy="0"/>
          </a:xfrm>
          <a:prstGeom prst="line">
            <a:avLst/>
          </a:prstGeom>
          <a:ln w="38100" cap="flat">
            <a:solidFill>
              <a:srgbClr val="B02025">
                <a:alpha val="62745"/>
              </a:srgbClr>
            </a:solidFill>
            <a:prstDash val="solid"/>
            <a:headEnd type="oval" w="lg" len="lg"/>
            <a:tailEnd type="none" w="sm" len="sm"/>
          </a:ln>
        </p:spPr>
      </p:sp>
      <p:sp>
        <p:nvSpPr>
          <p:cNvPr id="32" name="TextBox 32">
            <a:extLst>
              <a:ext uri="{FF2B5EF4-FFF2-40B4-BE49-F238E27FC236}">
                <a16:creationId xmlns:a16="http://schemas.microsoft.com/office/drawing/2014/main" id="{52EE643E-D84D-DE5C-F68C-5B57A7FD6762}"/>
              </a:ext>
            </a:extLst>
          </p:cNvPr>
          <p:cNvSpPr txBox="1"/>
          <p:nvPr/>
        </p:nvSpPr>
        <p:spPr>
          <a:xfrm>
            <a:off x="1028699" y="904875"/>
            <a:ext cx="7663955"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材质与装饰的艺术表达</a:t>
            </a:r>
          </a:p>
        </p:txBody>
      </p:sp>
      <p:sp>
        <p:nvSpPr>
          <p:cNvPr id="33" name="Freeform 33">
            <a:extLst>
              <a:ext uri="{FF2B5EF4-FFF2-40B4-BE49-F238E27FC236}">
                <a16:creationId xmlns:a16="http://schemas.microsoft.com/office/drawing/2014/main" id="{3CD81AF9-4282-E188-9EC9-6896301C978B}"/>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3"/>
            <a:stretch>
              <a:fillRect/>
            </a:stretch>
          </a:blipFill>
        </p:spPr>
      </p:sp>
      <p:grpSp>
        <p:nvGrpSpPr>
          <p:cNvPr id="36" name="Group 7">
            <a:extLst>
              <a:ext uri="{FF2B5EF4-FFF2-40B4-BE49-F238E27FC236}">
                <a16:creationId xmlns:a16="http://schemas.microsoft.com/office/drawing/2014/main" id="{6889A926-C754-86E0-7922-598016340766}"/>
              </a:ext>
            </a:extLst>
          </p:cNvPr>
          <p:cNvGrpSpPr/>
          <p:nvPr/>
        </p:nvGrpSpPr>
        <p:grpSpPr>
          <a:xfrm rot="-10800000">
            <a:off x="-167005" y="10002520"/>
            <a:ext cx="18564860" cy="370205"/>
            <a:chOff x="0" y="0"/>
            <a:chExt cx="4889562" cy="70851"/>
          </a:xfrm>
        </p:grpSpPr>
        <p:sp>
          <p:nvSpPr>
            <p:cNvPr id="37" name="Freeform 8">
              <a:extLst>
                <a:ext uri="{FF2B5EF4-FFF2-40B4-BE49-F238E27FC236}">
                  <a16:creationId xmlns:a16="http://schemas.microsoft.com/office/drawing/2014/main" id="{06AF545E-0952-342D-8425-AF5E39C77AE0}"/>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a:extLst>
                <a:ext uri="{FF2B5EF4-FFF2-40B4-BE49-F238E27FC236}">
                  <a16:creationId xmlns:a16="http://schemas.microsoft.com/office/drawing/2014/main" id="{F645FF80-289C-8F48-C21A-AA01F097BFA5}"/>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grpSp>
        <p:nvGrpSpPr>
          <p:cNvPr id="25" name="Group 10">
            <a:extLst>
              <a:ext uri="{FF2B5EF4-FFF2-40B4-BE49-F238E27FC236}">
                <a16:creationId xmlns:a16="http://schemas.microsoft.com/office/drawing/2014/main" id="{E39B27BC-BDE4-22C1-2A65-792EB0C854A4}"/>
              </a:ext>
            </a:extLst>
          </p:cNvPr>
          <p:cNvGrpSpPr/>
          <p:nvPr/>
        </p:nvGrpSpPr>
        <p:grpSpPr>
          <a:xfrm>
            <a:off x="2193146" y="2482581"/>
            <a:ext cx="4953000" cy="1253801"/>
            <a:chOff x="0" y="0"/>
            <a:chExt cx="970906" cy="197945"/>
          </a:xfrm>
        </p:grpSpPr>
        <p:sp>
          <p:nvSpPr>
            <p:cNvPr id="26" name="Freeform 11">
              <a:extLst>
                <a:ext uri="{FF2B5EF4-FFF2-40B4-BE49-F238E27FC236}">
                  <a16:creationId xmlns:a16="http://schemas.microsoft.com/office/drawing/2014/main" id="{A6AB8A45-E5A1-3695-8AF9-965E7F726A4E}"/>
                </a:ext>
              </a:extLst>
            </p:cNvPr>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txBody>
            <a:bodyPr/>
            <a:lstStyle/>
            <a:p>
              <a:endParaRPr lang="zh-CN" altLang="en-US" dirty="0"/>
            </a:p>
          </p:txBody>
        </p:sp>
        <p:sp>
          <p:nvSpPr>
            <p:cNvPr id="34" name="TextBox 12">
              <a:extLst>
                <a:ext uri="{FF2B5EF4-FFF2-40B4-BE49-F238E27FC236}">
                  <a16:creationId xmlns:a16="http://schemas.microsoft.com/office/drawing/2014/main" id="{D35B64BE-EF0A-552C-6DDC-06C42ABC9CBE}"/>
                </a:ext>
              </a:extLst>
            </p:cNvPr>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sp>
        <p:nvSpPr>
          <p:cNvPr id="35" name="TextBox 26">
            <a:extLst>
              <a:ext uri="{FF2B5EF4-FFF2-40B4-BE49-F238E27FC236}">
                <a16:creationId xmlns:a16="http://schemas.microsoft.com/office/drawing/2014/main" id="{9BC1B763-89AA-0266-E94B-CEC9B4516875}"/>
              </a:ext>
            </a:extLst>
          </p:cNvPr>
          <p:cNvSpPr txBox="1"/>
          <p:nvPr/>
        </p:nvSpPr>
        <p:spPr>
          <a:xfrm>
            <a:off x="2963083" y="2849057"/>
            <a:ext cx="3413126" cy="520848"/>
          </a:xfrm>
          <a:prstGeom prst="rect">
            <a:avLst/>
          </a:prstGeom>
        </p:spPr>
        <p:txBody>
          <a:bodyPr lIns="0" tIns="0" rIns="0" bIns="0" rtlCol="0" anchor="t">
            <a:spAutoFit/>
          </a:bodyPr>
          <a:lstStyle/>
          <a:p>
            <a:pPr algn="ctr">
              <a:lnSpc>
                <a:spcPts val="4410"/>
              </a:lnSpc>
            </a:pPr>
            <a:r>
              <a:rPr lang="zh-CN" alt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“和谐之声”</a:t>
            </a:r>
            <a:endParaRPr 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
        <p:nvSpPr>
          <p:cNvPr id="39" name="TextBox 15">
            <a:extLst>
              <a:ext uri="{FF2B5EF4-FFF2-40B4-BE49-F238E27FC236}">
                <a16:creationId xmlns:a16="http://schemas.microsoft.com/office/drawing/2014/main" id="{E83FC9E5-08C6-54F3-C278-8E15EB7D2029}"/>
              </a:ext>
            </a:extLst>
          </p:cNvPr>
          <p:cNvSpPr txBox="1"/>
          <p:nvPr>
            <p:custDataLst>
              <p:tags r:id="rId1"/>
            </p:custDataLst>
          </p:nvPr>
        </p:nvSpPr>
        <p:spPr>
          <a:xfrm>
            <a:off x="983318" y="4090266"/>
            <a:ext cx="8102290" cy="4920706"/>
          </a:xfrm>
          <a:prstGeom prst="rect">
            <a:avLst/>
          </a:prstGeom>
        </p:spPr>
        <p:txBody>
          <a:bodyPr wrap="square" lIns="0" tIns="0" rIns="0" bIns="0" rtlCol="0" anchor="t">
            <a:spAutoFit/>
          </a:bodyPr>
          <a:lstStyle/>
          <a:p>
            <a:pPr marL="0" lvl="0" indent="457200">
              <a:lnSpc>
                <a:spcPct val="150000"/>
              </a:lnSpc>
              <a:spcBef>
                <a:spcPct val="0"/>
              </a:spcBef>
            </a:pP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这架来自德美公司的钢琴由</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40</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种不同类型的木材组成，描绘了石岐的中国艺术。郁金香木琴框质地坚硬且纹理华丽，确保共鸣稳定性；玫瑰木音板密度均衡，赋予中低频丝绸般的质感；鸟眼枫木琴键抗磨损特性让触键反馈更灵敏，郎朗曾赞叹“像抚摸丝绸与钢铁的结合体”。 钢琴侧板雕刻的“石岐纹样”（中国传统吉祥图案），呼应世博会“城市，让生活更美好”的主题。这架钢琴最终以</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163</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万美元的价格被收藏家郭庆祥买下，称其为“用木材谱写的</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清明上河图</a:t>
            </a:r>
            <a:r>
              <a:rPr lang="en-US" altLang="zh-CN"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rgbClr val="A6A6A6"/>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p>
        </p:txBody>
      </p:sp>
      <p:pic>
        <p:nvPicPr>
          <p:cNvPr id="2" name="图片 1">
            <a:extLst>
              <a:ext uri="{FF2B5EF4-FFF2-40B4-BE49-F238E27FC236}">
                <a16:creationId xmlns:a16="http://schemas.microsoft.com/office/drawing/2014/main" id="{09653A19-A35B-C63A-1CDD-7D658379DA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24502" y="3216158"/>
            <a:ext cx="7544296" cy="5075155"/>
          </a:xfrm>
          <a:prstGeom prst="rect">
            <a:avLst/>
          </a:prstGeom>
          <a:noFill/>
          <a:ln>
            <a:noFill/>
          </a:ln>
        </p:spPr>
      </p:pic>
    </p:spTree>
    <p:extLst>
      <p:ext uri="{BB962C8B-B14F-4D97-AF65-F5344CB8AC3E}">
        <p14:creationId xmlns:p14="http://schemas.microsoft.com/office/powerpoint/2010/main" val="375132429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p:cNvPicPr>
            <a:picLocks noChangeAspect="1"/>
          </p:cNvPicPr>
          <p:nvPr/>
        </p:nvPicPr>
        <p:blipFill>
          <a:blip r:embed="rId3" cstate="print">
            <a:extLst>
              <a:ext uri="{28A0092B-C50C-407E-A947-70E740481C1C}">
                <a14:useLocalDpi xmlns:a14="http://schemas.microsoft.com/office/drawing/2010/main" val="0"/>
              </a:ext>
            </a:extLst>
          </a:blip>
          <a:srcRect t="19212" b="19212"/>
          <a:stretch/>
        </p:blipFill>
        <p:spPr>
          <a:xfrm>
            <a:off x="0" y="-1"/>
            <a:ext cx="10044113" cy="10287000"/>
          </a:xfrm>
          <a:custGeom>
            <a:avLst/>
            <a:gdLst/>
            <a:ahLst/>
            <a:cxnLst>
              <a:cxn ang="3">
                <a:pos x="hc" y="t"/>
              </a:cxn>
              <a:cxn ang="cd2">
                <a:pos x="l" y="vc"/>
              </a:cxn>
              <a:cxn ang="cd4">
                <a:pos x="hc" y="b"/>
              </a:cxn>
              <a:cxn ang="0">
                <a:pos x="r" y="vc"/>
              </a:cxn>
            </a:cxnLst>
            <a:rect l="l" t="t" r="r" b="b"/>
            <a:pathLst>
              <a:path w="11051" h="10800">
                <a:moveTo>
                  <a:pt x="0" y="0"/>
                </a:moveTo>
                <a:lnTo>
                  <a:pt x="9600" y="0"/>
                </a:lnTo>
                <a:lnTo>
                  <a:pt x="9600" y="1103"/>
                </a:lnTo>
                <a:lnTo>
                  <a:pt x="8654" y="1103"/>
                </a:lnTo>
                <a:cubicBezTo>
                  <a:pt x="8375" y="1103"/>
                  <a:pt x="8149" y="1329"/>
                  <a:pt x="8149" y="1608"/>
                </a:cubicBezTo>
                <a:cubicBezTo>
                  <a:pt x="8149" y="1887"/>
                  <a:pt x="8375" y="2113"/>
                  <a:pt x="8654" y="2113"/>
                </a:cubicBezTo>
                <a:lnTo>
                  <a:pt x="9600" y="2113"/>
                </a:lnTo>
                <a:lnTo>
                  <a:pt x="9600" y="3631"/>
                </a:lnTo>
                <a:lnTo>
                  <a:pt x="8654" y="3631"/>
                </a:lnTo>
                <a:cubicBezTo>
                  <a:pt x="8375" y="3631"/>
                  <a:pt x="8149" y="3857"/>
                  <a:pt x="8149" y="4136"/>
                </a:cubicBezTo>
                <a:cubicBezTo>
                  <a:pt x="8149" y="4415"/>
                  <a:pt x="8375" y="4641"/>
                  <a:pt x="8654" y="4641"/>
                </a:cubicBezTo>
                <a:lnTo>
                  <a:pt x="9600" y="4641"/>
                </a:lnTo>
                <a:lnTo>
                  <a:pt x="9600" y="6159"/>
                </a:lnTo>
                <a:lnTo>
                  <a:pt x="8654" y="6159"/>
                </a:lnTo>
                <a:cubicBezTo>
                  <a:pt x="8375" y="6159"/>
                  <a:pt x="8149" y="6385"/>
                  <a:pt x="8149" y="6664"/>
                </a:cubicBezTo>
                <a:cubicBezTo>
                  <a:pt x="8149" y="6943"/>
                  <a:pt x="8375" y="7169"/>
                  <a:pt x="8654" y="7169"/>
                </a:cubicBezTo>
                <a:lnTo>
                  <a:pt x="9600" y="7169"/>
                </a:lnTo>
                <a:lnTo>
                  <a:pt x="9600" y="8687"/>
                </a:lnTo>
                <a:lnTo>
                  <a:pt x="8654" y="8687"/>
                </a:lnTo>
                <a:cubicBezTo>
                  <a:pt x="8375" y="8687"/>
                  <a:pt x="8149" y="8913"/>
                  <a:pt x="8149" y="9192"/>
                </a:cubicBezTo>
                <a:cubicBezTo>
                  <a:pt x="8149" y="9471"/>
                  <a:pt x="8375" y="9697"/>
                  <a:pt x="8654" y="9697"/>
                </a:cubicBezTo>
                <a:lnTo>
                  <a:pt x="9600" y="9697"/>
                </a:lnTo>
                <a:lnTo>
                  <a:pt x="9600" y="10800"/>
                </a:lnTo>
                <a:lnTo>
                  <a:pt x="0" y="10800"/>
                </a:lnTo>
                <a:lnTo>
                  <a:pt x="0" y="0"/>
                </a:lnTo>
                <a:close/>
                <a:moveTo>
                  <a:pt x="9600" y="8687"/>
                </a:moveTo>
                <a:lnTo>
                  <a:pt x="10546" y="8687"/>
                </a:lnTo>
                <a:cubicBezTo>
                  <a:pt x="10825" y="8687"/>
                  <a:pt x="11051" y="8913"/>
                  <a:pt x="11051" y="9192"/>
                </a:cubicBezTo>
                <a:cubicBezTo>
                  <a:pt x="11051" y="9471"/>
                  <a:pt x="10825" y="9697"/>
                  <a:pt x="10546" y="9697"/>
                </a:cubicBezTo>
                <a:lnTo>
                  <a:pt x="9600" y="9697"/>
                </a:lnTo>
                <a:lnTo>
                  <a:pt x="9600" y="8687"/>
                </a:lnTo>
                <a:close/>
                <a:moveTo>
                  <a:pt x="9600" y="1103"/>
                </a:moveTo>
                <a:lnTo>
                  <a:pt x="10546" y="1103"/>
                </a:lnTo>
                <a:cubicBezTo>
                  <a:pt x="10825" y="1103"/>
                  <a:pt x="11051" y="1329"/>
                  <a:pt x="11051" y="1608"/>
                </a:cubicBezTo>
                <a:cubicBezTo>
                  <a:pt x="11051" y="1887"/>
                  <a:pt x="10825" y="2113"/>
                  <a:pt x="10546" y="2113"/>
                </a:cubicBezTo>
                <a:lnTo>
                  <a:pt x="9600" y="2113"/>
                </a:lnTo>
                <a:lnTo>
                  <a:pt x="9600" y="1103"/>
                </a:lnTo>
                <a:close/>
                <a:moveTo>
                  <a:pt x="9600" y="3631"/>
                </a:moveTo>
                <a:lnTo>
                  <a:pt x="10546" y="3631"/>
                </a:lnTo>
                <a:cubicBezTo>
                  <a:pt x="10825" y="3631"/>
                  <a:pt x="11051" y="3857"/>
                  <a:pt x="11051" y="4136"/>
                </a:cubicBezTo>
                <a:cubicBezTo>
                  <a:pt x="11051" y="4415"/>
                  <a:pt x="10825" y="4641"/>
                  <a:pt x="10546" y="4641"/>
                </a:cubicBezTo>
                <a:lnTo>
                  <a:pt x="9600" y="4641"/>
                </a:lnTo>
                <a:lnTo>
                  <a:pt x="9600" y="3631"/>
                </a:lnTo>
                <a:close/>
                <a:moveTo>
                  <a:pt x="9600" y="6159"/>
                </a:moveTo>
                <a:lnTo>
                  <a:pt x="10546" y="6159"/>
                </a:lnTo>
                <a:cubicBezTo>
                  <a:pt x="10825" y="6159"/>
                  <a:pt x="11051" y="6385"/>
                  <a:pt x="11051" y="6664"/>
                </a:cubicBezTo>
                <a:cubicBezTo>
                  <a:pt x="11051" y="6943"/>
                  <a:pt x="10825" y="7169"/>
                  <a:pt x="10546" y="7169"/>
                </a:cubicBezTo>
                <a:lnTo>
                  <a:pt x="9600" y="7169"/>
                </a:lnTo>
                <a:lnTo>
                  <a:pt x="9600" y="6159"/>
                </a:lnTo>
                <a:close/>
              </a:path>
            </a:pathLst>
          </a:custGeom>
        </p:spPr>
      </p:pic>
      <p:sp>
        <p:nvSpPr>
          <p:cNvPr id="25" name="图形"/>
          <p:cNvSpPr txBox="1"/>
          <p:nvPr/>
        </p:nvSpPr>
        <p:spPr>
          <a:xfrm>
            <a:off x="7926707" y="1081088"/>
            <a:ext cx="1569720" cy="923330"/>
          </a:xfrm>
          <a:prstGeom prst="rect">
            <a:avLst/>
          </a:prstGeom>
          <a:noFill/>
        </p:spPr>
        <p:txBody>
          <a:bodyPr wrap="square" lIns="0" tIns="0" rIns="0" bIns="0" rtlCol="0">
            <a:spAutoFit/>
          </a:bodyPr>
          <a:lstStyle/>
          <a:p>
            <a:pPr algn="dist" defTabSz="1371600"/>
            <a:r>
              <a:rPr lang="en-US" altLang="zh-CN" sz="6000" b="1" dirty="0">
                <a:solidFill>
                  <a:srgbClr val="B02025"/>
                </a:solidFill>
                <a:latin typeface="Arial" pitchFamily="34" charset="0"/>
                <a:ea typeface="阿里巴巴普惠体 Medium"/>
                <a:cs typeface="Arial" pitchFamily="34" charset="0"/>
                <a:sym typeface="Arial"/>
              </a:rPr>
              <a:t>0</a:t>
            </a:r>
            <a:r>
              <a:rPr lang="en-US" altLang="zh-CN" sz="6000" b="1" dirty="0">
                <a:solidFill>
                  <a:srgbClr val="FFFFFF"/>
                </a:solidFill>
                <a:latin typeface="Arial" pitchFamily="34" charset="0"/>
                <a:ea typeface="阿里巴巴普惠体 Medium"/>
                <a:cs typeface="Arial" pitchFamily="34" charset="0"/>
                <a:sym typeface="Arial"/>
              </a:rPr>
              <a:t>1</a:t>
            </a:r>
          </a:p>
        </p:txBody>
      </p:sp>
      <p:sp>
        <p:nvSpPr>
          <p:cNvPr id="26" name="图形"/>
          <p:cNvSpPr txBox="1"/>
          <p:nvPr/>
        </p:nvSpPr>
        <p:spPr>
          <a:xfrm>
            <a:off x="7926707" y="3489011"/>
            <a:ext cx="1569720" cy="923330"/>
          </a:xfrm>
          <a:prstGeom prst="rect">
            <a:avLst/>
          </a:prstGeom>
          <a:noFill/>
        </p:spPr>
        <p:txBody>
          <a:bodyPr wrap="square" lIns="0" tIns="0" rIns="0" bIns="0" rtlCol="0">
            <a:spAutoFit/>
          </a:bodyPr>
          <a:lstStyle/>
          <a:p>
            <a:pPr algn="dist" defTabSz="1371600"/>
            <a:r>
              <a:rPr lang="en-US" altLang="zh-CN" sz="6000" b="1" dirty="0">
                <a:solidFill>
                  <a:srgbClr val="B02025"/>
                </a:solidFill>
                <a:latin typeface="Arial" pitchFamily="34" charset="0"/>
                <a:ea typeface="阿里巴巴普惠体 Medium"/>
                <a:cs typeface="Arial" pitchFamily="34" charset="0"/>
                <a:sym typeface="Arial"/>
              </a:rPr>
              <a:t>0</a:t>
            </a:r>
            <a:r>
              <a:rPr lang="en-US" altLang="zh-CN" sz="6000" b="1" dirty="0">
                <a:solidFill>
                  <a:srgbClr val="FFFFFF"/>
                </a:solidFill>
                <a:latin typeface="Arial" pitchFamily="34" charset="0"/>
                <a:ea typeface="阿里巴巴普惠体 Medium"/>
                <a:cs typeface="Arial" pitchFamily="34" charset="0"/>
                <a:sym typeface="Arial"/>
              </a:rPr>
              <a:t>2</a:t>
            </a:r>
          </a:p>
        </p:txBody>
      </p:sp>
      <p:sp>
        <p:nvSpPr>
          <p:cNvPr id="27" name="图形"/>
          <p:cNvSpPr txBox="1"/>
          <p:nvPr/>
        </p:nvSpPr>
        <p:spPr>
          <a:xfrm>
            <a:off x="7926707" y="5896931"/>
            <a:ext cx="1569720" cy="923330"/>
          </a:xfrm>
          <a:prstGeom prst="rect">
            <a:avLst/>
          </a:prstGeom>
          <a:noFill/>
        </p:spPr>
        <p:txBody>
          <a:bodyPr wrap="square" lIns="0" tIns="0" rIns="0" bIns="0" rtlCol="0">
            <a:spAutoFit/>
          </a:bodyPr>
          <a:lstStyle/>
          <a:p>
            <a:pPr algn="dist" defTabSz="1371600"/>
            <a:r>
              <a:rPr lang="en-US" altLang="zh-CN" sz="6000" b="1" dirty="0">
                <a:solidFill>
                  <a:srgbClr val="B02025"/>
                </a:solidFill>
                <a:latin typeface="Arial" pitchFamily="34" charset="0"/>
                <a:ea typeface="阿里巴巴普惠体 Medium"/>
                <a:cs typeface="Arial" pitchFamily="34" charset="0"/>
                <a:sym typeface="Arial"/>
              </a:rPr>
              <a:t>0</a:t>
            </a:r>
            <a:r>
              <a:rPr lang="en-US" altLang="zh-CN" sz="6000" b="1" dirty="0">
                <a:solidFill>
                  <a:srgbClr val="FFFFFF"/>
                </a:solidFill>
                <a:latin typeface="Arial" pitchFamily="34" charset="0"/>
                <a:ea typeface="阿里巴巴普惠体 Medium"/>
                <a:cs typeface="Arial" pitchFamily="34" charset="0"/>
                <a:sym typeface="Arial"/>
              </a:rPr>
              <a:t>3</a:t>
            </a:r>
          </a:p>
        </p:txBody>
      </p:sp>
      <p:sp>
        <p:nvSpPr>
          <p:cNvPr id="28" name="图形"/>
          <p:cNvSpPr txBox="1"/>
          <p:nvPr/>
        </p:nvSpPr>
        <p:spPr>
          <a:xfrm>
            <a:off x="7926707" y="8304851"/>
            <a:ext cx="1569720" cy="923330"/>
          </a:xfrm>
          <a:prstGeom prst="rect">
            <a:avLst/>
          </a:prstGeom>
          <a:noFill/>
        </p:spPr>
        <p:txBody>
          <a:bodyPr wrap="square" lIns="0" tIns="0" rIns="0" bIns="0" rtlCol="0">
            <a:spAutoFit/>
          </a:bodyPr>
          <a:lstStyle/>
          <a:p>
            <a:pPr algn="dist" defTabSz="1371600"/>
            <a:r>
              <a:rPr lang="en-US" altLang="zh-CN" sz="6000" b="1" dirty="0">
                <a:solidFill>
                  <a:srgbClr val="B02025"/>
                </a:solidFill>
                <a:latin typeface="Arial" pitchFamily="34" charset="0"/>
                <a:ea typeface="阿里巴巴普惠体 Medium"/>
                <a:cs typeface="Arial" pitchFamily="34" charset="0"/>
                <a:sym typeface="Arial"/>
              </a:rPr>
              <a:t>0</a:t>
            </a:r>
            <a:r>
              <a:rPr lang="en-US" altLang="zh-CN" sz="6000" b="1" dirty="0">
                <a:solidFill>
                  <a:srgbClr val="FFFFFF"/>
                </a:solidFill>
                <a:latin typeface="Arial" pitchFamily="34" charset="0"/>
                <a:ea typeface="阿里巴巴普惠体 Medium"/>
                <a:cs typeface="Arial" pitchFamily="34" charset="0"/>
                <a:sym typeface="Arial"/>
              </a:rPr>
              <a:t>4</a:t>
            </a:r>
          </a:p>
        </p:txBody>
      </p:sp>
      <p:sp>
        <p:nvSpPr>
          <p:cNvPr id="29" name="图形"/>
          <p:cNvSpPr txBox="1"/>
          <p:nvPr/>
        </p:nvSpPr>
        <p:spPr>
          <a:xfrm>
            <a:off x="10287000" y="1081088"/>
            <a:ext cx="6557531" cy="1477328"/>
          </a:xfrm>
          <a:prstGeom prst="rect">
            <a:avLst/>
          </a:prstGeom>
          <a:noFill/>
        </p:spPr>
        <p:txBody>
          <a:bodyPr wrap="square" lIns="0" tIns="0" rIns="0" bIns="0" rtlCol="0">
            <a:spAutoFit/>
          </a:bodyPr>
          <a:lstStyle/>
          <a:p>
            <a:pPr defTabSz="1371600"/>
            <a:r>
              <a:rPr lang="zh-CN" altLang="en-US"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rPr>
              <a:t>内部原理：</a:t>
            </a:r>
            <a:endParaRPr lang="en-US" altLang="zh-CN"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endParaRPr>
          </a:p>
          <a:p>
            <a:pPr defTabSz="1371600"/>
            <a:r>
              <a:rPr lang="zh-CN" altLang="en-US"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rPr>
              <a:t>钢琴是如何“说话”的</a:t>
            </a:r>
          </a:p>
        </p:txBody>
      </p:sp>
      <p:sp>
        <p:nvSpPr>
          <p:cNvPr id="41" name="图形"/>
          <p:cNvSpPr txBox="1"/>
          <p:nvPr/>
        </p:nvSpPr>
        <p:spPr>
          <a:xfrm>
            <a:off x="1350124" y="1757768"/>
            <a:ext cx="3352800" cy="2654573"/>
          </a:xfrm>
          <a:prstGeom prst="rect">
            <a:avLst/>
          </a:prstGeom>
          <a:noFill/>
        </p:spPr>
        <p:txBody>
          <a:bodyPr wrap="square" lIns="0" tIns="0" rIns="0" bIns="0" rtlCol="0">
            <a:spAutoFit/>
          </a:bodyPr>
          <a:lstStyle/>
          <a:p>
            <a:pPr algn="ctr" defTabSz="1371600"/>
            <a:r>
              <a:rPr lang="zh-CN" altLang="en-US" sz="17250" dirty="0">
                <a:gradFill>
                  <a:gsLst>
                    <a:gs pos="60000">
                      <a:srgbClr val="FFFFFF"/>
                    </a:gs>
                    <a:gs pos="80000">
                      <a:srgbClr val="FFFFFF">
                        <a:alpha val="0"/>
                      </a:srgbClr>
                    </a:gs>
                  </a:gsLst>
                  <a:lin ang="5400000" scaled="0"/>
                </a:gradFill>
                <a:latin typeface="汉仪雅酷黑-85J" panose="02010600030101010101" charset="-122"/>
                <a:ea typeface="汉仪雅酷黑-85J" panose="02010600030101010101" charset="-122"/>
                <a:cs typeface="阿里巴巴普惠体 Medium"/>
                <a:sym typeface="Arial"/>
              </a:rPr>
              <a:t>目</a:t>
            </a:r>
          </a:p>
        </p:txBody>
      </p:sp>
      <p:sp>
        <p:nvSpPr>
          <p:cNvPr id="42" name="图形"/>
          <p:cNvSpPr txBox="1"/>
          <p:nvPr/>
        </p:nvSpPr>
        <p:spPr>
          <a:xfrm>
            <a:off x="3769997" y="3678559"/>
            <a:ext cx="2504123" cy="2654573"/>
          </a:xfrm>
          <a:prstGeom prst="rect">
            <a:avLst/>
          </a:prstGeom>
          <a:noFill/>
        </p:spPr>
        <p:txBody>
          <a:bodyPr wrap="square" lIns="0" tIns="0" rIns="0" bIns="0" rtlCol="0">
            <a:spAutoFit/>
          </a:bodyPr>
          <a:lstStyle/>
          <a:p>
            <a:pPr algn="ctr" defTabSz="1371600"/>
            <a:r>
              <a:rPr lang="zh-CN" altLang="en-US" sz="17250" dirty="0">
                <a:gradFill>
                  <a:gsLst>
                    <a:gs pos="74000">
                      <a:srgbClr val="FFFFFF"/>
                    </a:gs>
                    <a:gs pos="85000">
                      <a:srgbClr val="FFFFFF">
                        <a:alpha val="0"/>
                      </a:srgbClr>
                    </a:gs>
                  </a:gsLst>
                  <a:lin ang="8400000" scaled="0"/>
                </a:gradFill>
                <a:latin typeface="汉仪雅酷黑-85J" panose="02010600030101010101" charset="-122"/>
                <a:ea typeface="汉仪雅酷黑-85J" panose="02010600030101010101" charset="-122"/>
                <a:cs typeface="阿里巴巴普惠体 Medium"/>
                <a:sym typeface="Arial"/>
              </a:rPr>
              <a:t>录</a:t>
            </a:r>
          </a:p>
        </p:txBody>
      </p:sp>
      <p:sp>
        <p:nvSpPr>
          <p:cNvPr id="21" name="TextBox 9">
            <a:extLst>
              <a:ext uri="{FF2B5EF4-FFF2-40B4-BE49-F238E27FC236}">
                <a16:creationId xmlns:a16="http://schemas.microsoft.com/office/drawing/2014/main" id="{FF11A90E-4E60-197F-DCE6-A43776017FDA}"/>
              </a:ext>
            </a:extLst>
          </p:cNvPr>
          <p:cNvSpPr txBox="1"/>
          <p:nvPr/>
        </p:nvSpPr>
        <p:spPr>
          <a:xfrm>
            <a:off x="2" y="1"/>
            <a:ext cx="680477" cy="131574"/>
          </a:xfrm>
          <a:prstGeom prst="rect">
            <a:avLst/>
          </a:prstGeom>
          <a:noFill/>
        </p:spPr>
        <p:txBody>
          <a:bodyPr wrap="square" rtlCol="0">
            <a:spAutoFit/>
          </a:bodyPr>
          <a:lstStyle/>
          <a:p>
            <a:pPr defTabSz="1371600">
              <a:lnSpc>
                <a:spcPct val="200000"/>
              </a:lnSpc>
            </a:pPr>
            <a:r>
              <a:rPr lang="en-US" altLang="zh-CN" sz="150" dirty="0">
                <a:noFill/>
                <a:latin typeface="微软雅黑" panose="020B0503020204020204" pitchFamily="34" charset="-122"/>
                <a:ea typeface="微软雅黑" panose="020B0503020204020204" pitchFamily="34" charset="-122"/>
              </a:rPr>
              <a:t>PPT</a:t>
            </a:r>
            <a:r>
              <a:rPr lang="zh-CN" altLang="en-US" sz="150" dirty="0">
                <a:noFill/>
                <a:latin typeface="微软雅黑" panose="020B0503020204020204" pitchFamily="34" charset="-122"/>
                <a:ea typeface="微软雅黑" panose="020B0503020204020204" pitchFamily="34" charset="-122"/>
              </a:rPr>
              <a:t>下载 </a:t>
            </a:r>
            <a:r>
              <a:rPr lang="en-US" altLang="zh-CN" sz="150" dirty="0">
                <a:noFill/>
                <a:latin typeface="微软雅黑" panose="020B0503020204020204" pitchFamily="34" charset="-122"/>
                <a:ea typeface="微软雅黑" panose="020B0503020204020204" pitchFamily="34" charset="-122"/>
              </a:rPr>
              <a:t>http://www.1ppt.com/xiazai/</a:t>
            </a:r>
          </a:p>
        </p:txBody>
      </p:sp>
      <p:sp>
        <p:nvSpPr>
          <p:cNvPr id="3" name="Freeform 10">
            <a:extLst>
              <a:ext uri="{FF2B5EF4-FFF2-40B4-BE49-F238E27FC236}">
                <a16:creationId xmlns:a16="http://schemas.microsoft.com/office/drawing/2014/main" id="{2D47DA1D-5546-29D8-9E20-60BA7E22B21E}"/>
              </a:ext>
            </a:extLst>
          </p:cNvPr>
          <p:cNvSpPr/>
          <p:nvPr/>
        </p:nvSpPr>
        <p:spPr>
          <a:xfrm>
            <a:off x="14832584" y="356609"/>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4"/>
            <a:stretch>
              <a:fillRect/>
            </a:stretch>
          </a:blipFill>
        </p:spPr>
      </p:sp>
      <p:sp>
        <p:nvSpPr>
          <p:cNvPr id="4" name="图形">
            <a:extLst>
              <a:ext uri="{FF2B5EF4-FFF2-40B4-BE49-F238E27FC236}">
                <a16:creationId xmlns:a16="http://schemas.microsoft.com/office/drawing/2014/main" id="{799C5AF6-F2FA-886A-537C-16DF5080711F}"/>
              </a:ext>
            </a:extLst>
          </p:cNvPr>
          <p:cNvSpPr txBox="1"/>
          <p:nvPr/>
        </p:nvSpPr>
        <p:spPr>
          <a:xfrm>
            <a:off x="10310191" y="3212012"/>
            <a:ext cx="6248399" cy="1477328"/>
          </a:xfrm>
          <a:prstGeom prst="rect">
            <a:avLst/>
          </a:prstGeom>
          <a:noFill/>
        </p:spPr>
        <p:txBody>
          <a:bodyPr wrap="square" lIns="0" tIns="0" rIns="0" bIns="0" rtlCol="0">
            <a:spAutoFit/>
          </a:bodyPr>
          <a:lstStyle/>
          <a:p>
            <a:pPr defTabSz="1371600"/>
            <a:r>
              <a:rPr lang="zh-CN" altLang="en-US"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rPr>
              <a:t>外表美学：</a:t>
            </a:r>
            <a:endParaRPr lang="en-US" altLang="zh-CN"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endParaRPr>
          </a:p>
          <a:p>
            <a:pPr defTabSz="1371600"/>
            <a:r>
              <a:rPr lang="zh-CN" altLang="en-US"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rPr>
              <a:t>钢琴的“身体语言”</a:t>
            </a:r>
          </a:p>
        </p:txBody>
      </p:sp>
      <p:sp>
        <p:nvSpPr>
          <p:cNvPr id="5" name="图形">
            <a:extLst>
              <a:ext uri="{FF2B5EF4-FFF2-40B4-BE49-F238E27FC236}">
                <a16:creationId xmlns:a16="http://schemas.microsoft.com/office/drawing/2014/main" id="{6A39CDEB-05C2-8F24-8B09-33232C9CAB8C}"/>
              </a:ext>
            </a:extLst>
          </p:cNvPr>
          <p:cNvSpPr txBox="1"/>
          <p:nvPr/>
        </p:nvSpPr>
        <p:spPr>
          <a:xfrm>
            <a:off x="10286999" y="5619932"/>
            <a:ext cx="6557531" cy="1477328"/>
          </a:xfrm>
          <a:prstGeom prst="rect">
            <a:avLst/>
          </a:prstGeom>
          <a:noFill/>
        </p:spPr>
        <p:txBody>
          <a:bodyPr wrap="square" lIns="0" tIns="0" rIns="0" bIns="0" rtlCol="0">
            <a:spAutoFit/>
          </a:bodyPr>
          <a:lstStyle/>
          <a:p>
            <a:pPr defTabSz="1371600"/>
            <a:r>
              <a:rPr lang="zh-CN" altLang="en-US"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rPr>
              <a:t>灵魂搭档：</a:t>
            </a:r>
            <a:endParaRPr lang="en-US" altLang="zh-CN"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endParaRPr>
          </a:p>
          <a:p>
            <a:pPr defTabSz="1371600"/>
            <a:r>
              <a:rPr lang="zh-CN" altLang="en-US"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rPr>
              <a:t>钢琴家与钢琴的故事</a:t>
            </a:r>
          </a:p>
        </p:txBody>
      </p:sp>
      <p:sp>
        <p:nvSpPr>
          <p:cNvPr id="6" name="图形">
            <a:extLst>
              <a:ext uri="{FF2B5EF4-FFF2-40B4-BE49-F238E27FC236}">
                <a16:creationId xmlns:a16="http://schemas.microsoft.com/office/drawing/2014/main" id="{FE0BA75E-3492-4710-5C44-839D9F71403A}"/>
              </a:ext>
            </a:extLst>
          </p:cNvPr>
          <p:cNvSpPr txBox="1"/>
          <p:nvPr/>
        </p:nvSpPr>
        <p:spPr>
          <a:xfrm>
            <a:off x="10287000" y="8392214"/>
            <a:ext cx="6557531" cy="738664"/>
          </a:xfrm>
          <a:prstGeom prst="rect">
            <a:avLst/>
          </a:prstGeom>
          <a:noFill/>
        </p:spPr>
        <p:txBody>
          <a:bodyPr wrap="square" lIns="0" tIns="0" rIns="0" bIns="0" rtlCol="0">
            <a:spAutoFit/>
          </a:bodyPr>
          <a:lstStyle/>
          <a:p>
            <a:pPr defTabSz="1371600"/>
            <a:r>
              <a:rPr lang="zh-CN" altLang="en-US" sz="4800" dirty="0">
                <a:solidFill>
                  <a:srgbClr val="000000">
                    <a:lumMod val="75000"/>
                    <a:lumOff val="25000"/>
                  </a:srgbClr>
                </a:solidFill>
                <a:latin typeface="方正姚体" panose="02010601030101010101" pitchFamily="2" charset="-122"/>
                <a:ea typeface="方正姚体" panose="02010601030101010101" pitchFamily="2" charset="-122"/>
                <a:cs typeface="创客贴金刚体 Bold" pitchFamily="18" charset="-122"/>
                <a:sym typeface="Arial"/>
              </a:rPr>
              <a:t>总结</a:t>
            </a: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9"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1000" fill="hold"/>
                                        <p:tgtEl>
                                          <p:spTgt spid="25"/>
                                        </p:tgtEl>
                                        <p:attrNameLst>
                                          <p:attrName>ppt_x</p:attrName>
                                        </p:attrNameLst>
                                      </p:cBhvr>
                                      <p:tavLst>
                                        <p:tav tm="0">
                                          <p:val>
                                            <p:strVal val="#ppt_x-.2"/>
                                          </p:val>
                                        </p:tav>
                                        <p:tav tm="100000">
                                          <p:val>
                                            <p:strVal val="#ppt_x"/>
                                          </p:val>
                                        </p:tav>
                                      </p:tavLst>
                                    </p:anim>
                                    <p:anim calcmode="lin" valueType="num">
                                      <p:cBhvr>
                                        <p:cTn id="26"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5"/>
                                        </p:tgtEl>
                                      </p:cBhvr>
                                    </p:animEffect>
                                  </p:childTnLst>
                                </p:cTn>
                              </p:par>
                            </p:childTnLst>
                          </p:cTn>
                        </p:par>
                        <p:par>
                          <p:cTn id="28" fill="hold">
                            <p:stCondLst>
                              <p:cond delay="4000"/>
                            </p:stCondLst>
                            <p:childTnLst>
                              <p:par>
                                <p:cTn id="29" presetID="29"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1000" fill="hold"/>
                                        <p:tgtEl>
                                          <p:spTgt spid="26"/>
                                        </p:tgtEl>
                                        <p:attrNameLst>
                                          <p:attrName>ppt_x</p:attrName>
                                        </p:attrNameLst>
                                      </p:cBhvr>
                                      <p:tavLst>
                                        <p:tav tm="0">
                                          <p:val>
                                            <p:strVal val="#ppt_x-.2"/>
                                          </p:val>
                                        </p:tav>
                                        <p:tav tm="100000">
                                          <p:val>
                                            <p:strVal val="#ppt_x"/>
                                          </p:val>
                                        </p:tav>
                                      </p:tavLst>
                                    </p:anim>
                                    <p:anim calcmode="lin" valueType="num">
                                      <p:cBhvr>
                                        <p:cTn id="32"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33" dur="1000"/>
                                        <p:tgtEl>
                                          <p:spTgt spid="26"/>
                                        </p:tgtEl>
                                      </p:cBhvr>
                                    </p:animEffect>
                                  </p:childTnLst>
                                </p:cTn>
                              </p:par>
                            </p:childTnLst>
                          </p:cTn>
                        </p:par>
                        <p:par>
                          <p:cTn id="34" fill="hold">
                            <p:stCondLst>
                              <p:cond delay="5000"/>
                            </p:stCondLst>
                            <p:childTnLst>
                              <p:par>
                                <p:cTn id="35" presetID="29"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1000" fill="hold"/>
                                        <p:tgtEl>
                                          <p:spTgt spid="27"/>
                                        </p:tgtEl>
                                        <p:attrNameLst>
                                          <p:attrName>ppt_x</p:attrName>
                                        </p:attrNameLst>
                                      </p:cBhvr>
                                      <p:tavLst>
                                        <p:tav tm="0">
                                          <p:val>
                                            <p:strVal val="#ppt_x-.2"/>
                                          </p:val>
                                        </p:tav>
                                        <p:tav tm="100000">
                                          <p:val>
                                            <p:strVal val="#ppt_x"/>
                                          </p:val>
                                        </p:tav>
                                      </p:tavLst>
                                    </p:anim>
                                    <p:anim calcmode="lin" valueType="num">
                                      <p:cBhvr>
                                        <p:cTn id="38"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39" dur="1000"/>
                                        <p:tgtEl>
                                          <p:spTgt spid="27"/>
                                        </p:tgtEl>
                                      </p:cBhvr>
                                    </p:animEffect>
                                  </p:childTnLst>
                                </p:cTn>
                              </p:par>
                            </p:childTnLst>
                          </p:cTn>
                        </p:par>
                        <p:par>
                          <p:cTn id="40" fill="hold">
                            <p:stCondLst>
                              <p:cond delay="6000"/>
                            </p:stCondLst>
                            <p:childTnLst>
                              <p:par>
                                <p:cTn id="41" presetID="29"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1000" fill="hold"/>
                                        <p:tgtEl>
                                          <p:spTgt spid="28"/>
                                        </p:tgtEl>
                                        <p:attrNameLst>
                                          <p:attrName>ppt_x</p:attrName>
                                        </p:attrNameLst>
                                      </p:cBhvr>
                                      <p:tavLst>
                                        <p:tav tm="0">
                                          <p:val>
                                            <p:strVal val="#ppt_x-.2"/>
                                          </p:val>
                                        </p:tav>
                                        <p:tav tm="100000">
                                          <p:val>
                                            <p:strVal val="#ppt_x"/>
                                          </p:val>
                                        </p:tav>
                                      </p:tavLst>
                                    </p:anim>
                                    <p:anim calcmode="lin" valueType="num">
                                      <p:cBhvr>
                                        <p:cTn id="44"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4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27" grpId="0"/>
      <p:bldP spid="27" grpId="1"/>
      <p:bldP spid="28" grpId="0"/>
      <p:bldP spid="28" grpId="1"/>
      <p:bldP spid="41" grpId="0"/>
      <p:bldP spid="41" grpId="1"/>
      <p:bldP spid="42" grpId="0"/>
      <p:bldP spid="4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p:cNvPicPr>
            <a:picLocks noChangeAspect="1"/>
          </p:cNvPicPr>
          <p:nvPr/>
        </p:nvPicPr>
        <p:blipFill>
          <a:blip r:embed="rId5">
            <a:extLst>
              <a:ext uri="{28A0092B-C50C-407E-A947-70E740481C1C}">
                <a14:useLocalDpi xmlns:a14="http://schemas.microsoft.com/office/drawing/2010/main" val="0"/>
              </a:ext>
            </a:extLst>
          </a:blip>
          <a:srcRect t="37724" r="2093" b="22151"/>
          <a:stretch/>
        </p:blipFill>
        <p:spPr>
          <a:xfrm>
            <a:off x="0" y="-25281"/>
            <a:ext cx="18288000" cy="10312281"/>
          </a:xfrm>
          <a:prstGeom prst="rect">
            <a:avLst/>
          </a:prstGeom>
          <a:effectLst>
            <a:outerShdw dist="50800" dir="5400000" algn="ctr" rotWithShape="0">
              <a:srgbClr val="000000">
                <a:alpha val="43137"/>
              </a:srgbClr>
            </a:outerShdw>
          </a:effectLst>
        </p:spPr>
      </p:pic>
      <p:sp>
        <p:nvSpPr>
          <p:cNvPr id="7" name="矩形 6">
            <a:extLst>
              <a:ext uri="{FF2B5EF4-FFF2-40B4-BE49-F238E27FC236}">
                <a16:creationId xmlns:a16="http://schemas.microsoft.com/office/drawing/2014/main" id="{29089358-D71F-7DCA-4B28-9CC64F849ACB}"/>
              </a:ext>
            </a:extLst>
          </p:cNvPr>
          <p:cNvSpPr/>
          <p:nvPr/>
        </p:nvSpPr>
        <p:spPr>
          <a:xfrm>
            <a:off x="-32759" y="-25281"/>
            <a:ext cx="18288000" cy="10332000"/>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形"/>
          <p:cNvSpPr txBox="1"/>
          <p:nvPr>
            <p:custDataLst>
              <p:tags r:id="rId2"/>
            </p:custDataLst>
          </p:nvPr>
        </p:nvSpPr>
        <p:spPr>
          <a:xfrm>
            <a:off x="1550671" y="1943100"/>
            <a:ext cx="2453641" cy="3931920"/>
          </a:xfrm>
          <a:custGeom>
            <a:avLst/>
            <a:gdLst/>
            <a:ahLst/>
            <a:cxnLst>
              <a:cxn ang="3">
                <a:pos x="hc" y="t"/>
              </a:cxn>
              <a:cxn ang="cd2">
                <a:pos x="l" y="vc"/>
              </a:cxn>
              <a:cxn ang="cd4">
                <a:pos x="hc" y="b"/>
              </a:cxn>
              <a:cxn ang="0">
                <a:pos x="r" y="vc"/>
              </a:cxn>
            </a:cxnLst>
            <a:rect l="l" t="t" r="r" b="b"/>
            <a:pathLst>
              <a:path w="762" h="1221">
                <a:moveTo>
                  <a:pt x="381" y="146"/>
                </a:moveTo>
                <a:cubicBezTo>
                  <a:pt x="341" y="145"/>
                  <a:pt x="305" y="160"/>
                  <a:pt x="274" y="190"/>
                </a:cubicBezTo>
                <a:cubicBezTo>
                  <a:pt x="244" y="220"/>
                  <a:pt x="220" y="269"/>
                  <a:pt x="202" y="337"/>
                </a:cubicBezTo>
                <a:cubicBezTo>
                  <a:pt x="185" y="405"/>
                  <a:pt x="176" y="494"/>
                  <a:pt x="176" y="606"/>
                </a:cubicBezTo>
                <a:cubicBezTo>
                  <a:pt x="176" y="719"/>
                  <a:pt x="185" y="810"/>
                  <a:pt x="202" y="879"/>
                </a:cubicBezTo>
                <a:cubicBezTo>
                  <a:pt x="220" y="948"/>
                  <a:pt x="244" y="998"/>
                  <a:pt x="274" y="1029"/>
                </a:cubicBezTo>
                <a:cubicBezTo>
                  <a:pt x="305" y="1060"/>
                  <a:pt x="341" y="1076"/>
                  <a:pt x="381" y="1075"/>
                </a:cubicBezTo>
                <a:cubicBezTo>
                  <a:pt x="421" y="1076"/>
                  <a:pt x="457" y="1060"/>
                  <a:pt x="488" y="1029"/>
                </a:cubicBezTo>
                <a:cubicBezTo>
                  <a:pt x="518" y="998"/>
                  <a:pt x="542" y="948"/>
                  <a:pt x="560" y="879"/>
                </a:cubicBezTo>
                <a:cubicBezTo>
                  <a:pt x="577" y="810"/>
                  <a:pt x="586" y="719"/>
                  <a:pt x="586" y="606"/>
                </a:cubicBezTo>
                <a:cubicBezTo>
                  <a:pt x="586" y="494"/>
                  <a:pt x="577" y="405"/>
                  <a:pt x="560" y="337"/>
                </a:cubicBezTo>
                <a:cubicBezTo>
                  <a:pt x="542" y="269"/>
                  <a:pt x="518" y="220"/>
                  <a:pt x="488" y="190"/>
                </a:cubicBezTo>
                <a:cubicBezTo>
                  <a:pt x="457" y="160"/>
                  <a:pt x="421" y="145"/>
                  <a:pt x="381" y="146"/>
                </a:cubicBezTo>
                <a:close/>
                <a:moveTo>
                  <a:pt x="381" y="0"/>
                </a:moveTo>
                <a:cubicBezTo>
                  <a:pt x="498" y="0"/>
                  <a:pt x="590" y="50"/>
                  <a:pt x="658" y="151"/>
                </a:cubicBezTo>
                <a:cubicBezTo>
                  <a:pt x="726" y="251"/>
                  <a:pt x="760" y="403"/>
                  <a:pt x="762" y="606"/>
                </a:cubicBezTo>
                <a:cubicBezTo>
                  <a:pt x="760" y="811"/>
                  <a:pt x="726" y="965"/>
                  <a:pt x="658" y="1067"/>
                </a:cubicBezTo>
                <a:cubicBezTo>
                  <a:pt x="590" y="1169"/>
                  <a:pt x="498" y="1221"/>
                  <a:pt x="381" y="1221"/>
                </a:cubicBezTo>
                <a:cubicBezTo>
                  <a:pt x="264" y="1221"/>
                  <a:pt x="172" y="1169"/>
                  <a:pt x="104" y="1067"/>
                </a:cubicBezTo>
                <a:cubicBezTo>
                  <a:pt x="36" y="965"/>
                  <a:pt x="1" y="811"/>
                  <a:pt x="0" y="606"/>
                </a:cubicBezTo>
                <a:cubicBezTo>
                  <a:pt x="1" y="403"/>
                  <a:pt x="36" y="251"/>
                  <a:pt x="104" y="150"/>
                </a:cubicBezTo>
                <a:cubicBezTo>
                  <a:pt x="172" y="50"/>
                  <a:pt x="264" y="0"/>
                  <a:pt x="381" y="0"/>
                </a:cubicBezTo>
                <a:close/>
              </a:path>
            </a:pathLst>
          </a:custGeom>
          <a:gradFill>
            <a:gsLst>
              <a:gs pos="53000">
                <a:schemeClr val="bg1"/>
              </a:gs>
              <a:gs pos="69000">
                <a:schemeClr val="bg1">
                  <a:alpha val="0"/>
                </a:schemeClr>
              </a:gs>
            </a:gsLst>
            <a:lin ang="5400000" scaled="0"/>
          </a:gradFill>
          <a:ln>
            <a:noFill/>
          </a:ln>
          <a:effectLst/>
        </p:spPr>
        <p:txBody>
          <a:bodyPr wrap="square" lIns="0" tIns="0" rIns="0" bIns="0" rtlCol="0">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altLang="zh-CN" sz="12000" b="0" i="0" u="none" strike="noStrike" kern="1200" cap="none" spc="0" normalizeH="0" baseline="0" noProof="0">
              <a:ln>
                <a:noFill/>
              </a:ln>
              <a:solidFill>
                <a:srgbClr val="FFFFFF"/>
              </a:solidFill>
              <a:effectLst/>
              <a:uLnTx/>
              <a:uFillTx/>
              <a:latin typeface="字由点字美玲体" panose="02010600030101010101" charset="-122"/>
              <a:ea typeface="字由点字美玲体" panose="02010600030101010101" charset="-122"/>
              <a:cs typeface="阿里巴巴普惠体 Medium"/>
              <a:sym typeface="Arial"/>
            </a:endParaRPr>
          </a:p>
        </p:txBody>
      </p:sp>
      <p:pic>
        <p:nvPicPr>
          <p:cNvPr id="3" name="图片 2">
            <a:extLst>
              <a:ext uri="{FF2B5EF4-FFF2-40B4-BE49-F238E27FC236}">
                <a16:creationId xmlns:a16="http://schemas.microsoft.com/office/drawing/2014/main" id="{9D16562C-4B2F-F8E1-0D94-0DE43880653D}"/>
              </a:ext>
            </a:extLst>
          </p:cNvPr>
          <p:cNvPicPr>
            <a:picLocks noChangeAspect="1"/>
          </p:cNvPicPr>
          <p:nvPr/>
        </p:nvPicPr>
        <p:blipFill>
          <a:blip r:embed="rId6"/>
          <a:stretch>
            <a:fillRect/>
          </a:stretch>
        </p:blipFill>
        <p:spPr>
          <a:xfrm>
            <a:off x="4317840" y="1943100"/>
            <a:ext cx="2207582" cy="3475053"/>
          </a:xfrm>
          <a:prstGeom prst="rect">
            <a:avLst/>
          </a:prstGeom>
        </p:spPr>
      </p:pic>
      <p:pic>
        <p:nvPicPr>
          <p:cNvPr id="2" name="图片 1">
            <a:extLst>
              <a:ext uri="{FF2B5EF4-FFF2-40B4-BE49-F238E27FC236}">
                <a16:creationId xmlns:a16="http://schemas.microsoft.com/office/drawing/2014/main" id="{A0652B00-E5CB-423B-4277-F51A14AB6BF4}"/>
              </a:ext>
            </a:extLst>
          </p:cNvPr>
          <p:cNvPicPr>
            <a:picLocks noChangeAspect="1"/>
          </p:cNvPicPr>
          <p:nvPr/>
        </p:nvPicPr>
        <p:blipFill>
          <a:blip r:embed="rId7"/>
          <a:stretch>
            <a:fillRect/>
          </a:stretch>
        </p:blipFill>
        <p:spPr>
          <a:xfrm>
            <a:off x="14955089" y="670878"/>
            <a:ext cx="2621507" cy="725487"/>
          </a:xfrm>
          <a:prstGeom prst="rect">
            <a:avLst/>
          </a:prstGeom>
        </p:spPr>
      </p:pic>
      <p:sp>
        <p:nvSpPr>
          <p:cNvPr id="6" name="文本框 5">
            <a:extLst>
              <a:ext uri="{FF2B5EF4-FFF2-40B4-BE49-F238E27FC236}">
                <a16:creationId xmlns:a16="http://schemas.microsoft.com/office/drawing/2014/main" id="{6B2A465F-3ECD-C1B6-B53B-6A7E3A69B1BF}"/>
              </a:ext>
            </a:extLst>
          </p:cNvPr>
          <p:cNvSpPr txBox="1"/>
          <p:nvPr/>
        </p:nvSpPr>
        <p:spPr>
          <a:xfrm>
            <a:off x="5564922" y="3162300"/>
            <a:ext cx="12192000" cy="1692195"/>
          </a:xfrm>
          <a:prstGeom prst="rect">
            <a:avLst/>
          </a:prstGeom>
          <a:noFill/>
        </p:spPr>
        <p:txBody>
          <a:bodyPr wrap="square" lIns="0" tIns="0" rIns="0" bIns="0" rtlCol="0">
            <a:spAutoFit/>
          </a:bodyPr>
          <a:lstStyle/>
          <a:p>
            <a:pPr algn="ctr">
              <a:lnSpc>
                <a:spcPct val="150000"/>
              </a:lnSpc>
            </a:pPr>
            <a:r>
              <a:rPr lang="zh-CN" altLang="en-US" sz="88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钢琴家与钢琴的故事</a:t>
            </a:r>
          </a:p>
        </p:txBody>
      </p:sp>
    </p:spTree>
    <p:custDataLst>
      <p:tags r:id="rId1"/>
    </p:custDataLst>
    <p:extLst>
      <p:ext uri="{BB962C8B-B14F-4D97-AF65-F5344CB8AC3E}">
        <p14:creationId xmlns:p14="http://schemas.microsoft.com/office/powerpoint/2010/main" val="37352080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7C846-C573-28D1-0CC6-8BB51904F51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C701A43-01C0-5A8D-DF71-C774467E78A3}"/>
              </a:ext>
            </a:extLst>
          </p:cNvPr>
          <p:cNvGrpSpPr/>
          <p:nvPr>
            <p:custDataLst>
              <p:tags r:id="rId1"/>
            </p:custDataLst>
          </p:nvPr>
        </p:nvGrpSpPr>
        <p:grpSpPr>
          <a:xfrm>
            <a:off x="9107557" y="3410369"/>
            <a:ext cx="931104" cy="931104"/>
            <a:chOff x="0" y="0"/>
            <a:chExt cx="1241472" cy="1241472"/>
          </a:xfrm>
        </p:grpSpPr>
        <p:grpSp>
          <p:nvGrpSpPr>
            <p:cNvPr id="3" name="Group 3">
              <a:extLst>
                <a:ext uri="{FF2B5EF4-FFF2-40B4-BE49-F238E27FC236}">
                  <a16:creationId xmlns:a16="http://schemas.microsoft.com/office/drawing/2014/main" id="{F62370A0-9196-2483-D9ED-D4C6BFC156E9}"/>
                </a:ext>
              </a:extLst>
            </p:cNvPr>
            <p:cNvGrpSpPr/>
            <p:nvPr/>
          </p:nvGrpSpPr>
          <p:grpSpPr>
            <a:xfrm>
              <a:off x="0" y="0"/>
              <a:ext cx="1241472" cy="1241472"/>
              <a:chOff x="0" y="0"/>
              <a:chExt cx="812800" cy="812800"/>
            </a:xfrm>
          </p:grpSpPr>
          <p:sp>
            <p:nvSpPr>
              <p:cNvPr id="4" name="Freeform 4">
                <a:extLst>
                  <a:ext uri="{FF2B5EF4-FFF2-40B4-BE49-F238E27FC236}">
                    <a16:creationId xmlns:a16="http://schemas.microsoft.com/office/drawing/2014/main" id="{9A528F17-1ADE-D41F-3FD7-055D949AA52C}"/>
                  </a:ext>
                </a:extLst>
              </p:cNvPr>
              <p:cNvSpPr/>
              <p:nvPr>
                <p:custDataLst>
                  <p:tags r:id="rId12"/>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63B13">
                      <a:alpha val="100000"/>
                    </a:srgbClr>
                  </a:gs>
                  <a:gs pos="100000">
                    <a:srgbClr val="B01F24">
                      <a:alpha val="100000"/>
                    </a:srgbClr>
                  </a:gs>
                </a:gsLst>
                <a:lin ang="0"/>
              </a:gradFill>
              <a:ln cap="sq">
                <a:noFill/>
                <a:prstDash val="solid"/>
                <a:miter/>
              </a:ln>
            </p:spPr>
          </p:sp>
          <p:sp>
            <p:nvSpPr>
              <p:cNvPr id="5" name="TextBox 5">
                <a:extLst>
                  <a:ext uri="{FF2B5EF4-FFF2-40B4-BE49-F238E27FC236}">
                    <a16:creationId xmlns:a16="http://schemas.microsoft.com/office/drawing/2014/main" id="{CEB1D272-CF3E-A904-2AB8-1D106EF14665}"/>
                  </a:ext>
                </a:extLst>
              </p:cNvPr>
              <p:cNvSpPr txBox="1"/>
              <p:nvPr/>
            </p:nvSpPr>
            <p:spPr>
              <a:xfrm>
                <a:off x="76200" y="47625"/>
                <a:ext cx="660400" cy="688975"/>
              </a:xfrm>
              <a:prstGeom prst="rect">
                <a:avLst/>
              </a:prstGeom>
            </p:spPr>
            <p:txBody>
              <a:bodyPr lIns="26104" tIns="26104" rIns="26104" bIns="26104" rtlCol="0" anchor="ctr"/>
              <a:lstStyle/>
              <a:p>
                <a:pPr algn="ctr">
                  <a:lnSpc>
                    <a:spcPts val="2660"/>
                  </a:lnSpc>
                </a:pPr>
                <a:endParaRPr/>
              </a:p>
            </p:txBody>
          </p:sp>
        </p:grpSp>
        <p:sp>
          <p:nvSpPr>
            <p:cNvPr id="6" name="TextBox 6">
              <a:extLst>
                <a:ext uri="{FF2B5EF4-FFF2-40B4-BE49-F238E27FC236}">
                  <a16:creationId xmlns:a16="http://schemas.microsoft.com/office/drawing/2014/main" id="{86E660FE-6862-AA9C-6488-ADEF62EBD387}"/>
                </a:ext>
              </a:extLst>
            </p:cNvPr>
            <p:cNvSpPr txBox="1"/>
            <p:nvPr>
              <p:custDataLst>
                <p:tags r:id="rId11"/>
              </p:custDataLst>
            </p:nvPr>
          </p:nvSpPr>
          <p:spPr>
            <a:xfrm>
              <a:off x="304378" y="108447"/>
              <a:ext cx="636101" cy="951653"/>
            </a:xfrm>
            <a:prstGeom prst="rect">
              <a:avLst/>
            </a:prstGeom>
          </p:spPr>
          <p:txBody>
            <a:bodyPr lIns="0" tIns="0" rIns="0" bIns="0" rtlCol="0" anchor="t">
              <a:spAutoFit/>
            </a:bodyPr>
            <a:lstStyle/>
            <a:p>
              <a:pPr algn="ctr">
                <a:lnSpc>
                  <a:spcPts val="5570"/>
                </a:lnSpc>
              </a:pPr>
              <a:r>
                <a:rPr lang="en-US" sz="3095" b="1">
                  <a:solidFill>
                    <a:srgbClr val="FFFFFF"/>
                  </a:solidFill>
                  <a:latin typeface="汉仪雅酷黑-85J" panose="00020600040101010101" charset="-122"/>
                  <a:ea typeface="汉仪雅酷黑-85J" panose="00020600040101010101" charset="-122"/>
                  <a:cs typeface="思源黑体 Bold" panose="020B0800000000000000" charset="-122"/>
                  <a:sym typeface="思源黑体 Bold" panose="020B0800000000000000" charset="-122"/>
                </a:rPr>
                <a:t>1</a:t>
              </a:r>
            </a:p>
          </p:txBody>
        </p:sp>
      </p:grpSp>
      <p:grpSp>
        <p:nvGrpSpPr>
          <p:cNvPr id="7" name="Group 7">
            <a:extLst>
              <a:ext uri="{FF2B5EF4-FFF2-40B4-BE49-F238E27FC236}">
                <a16:creationId xmlns:a16="http://schemas.microsoft.com/office/drawing/2014/main" id="{523E6A75-7846-CFBF-82DD-EE2190433F92}"/>
              </a:ext>
            </a:extLst>
          </p:cNvPr>
          <p:cNvGrpSpPr/>
          <p:nvPr>
            <p:custDataLst>
              <p:tags r:id="rId2"/>
            </p:custDataLst>
          </p:nvPr>
        </p:nvGrpSpPr>
        <p:grpSpPr>
          <a:xfrm>
            <a:off x="9107557" y="5158494"/>
            <a:ext cx="931104" cy="931104"/>
            <a:chOff x="0" y="0"/>
            <a:chExt cx="1241472" cy="1241472"/>
          </a:xfrm>
        </p:grpSpPr>
        <p:grpSp>
          <p:nvGrpSpPr>
            <p:cNvPr id="8" name="Group 8">
              <a:extLst>
                <a:ext uri="{FF2B5EF4-FFF2-40B4-BE49-F238E27FC236}">
                  <a16:creationId xmlns:a16="http://schemas.microsoft.com/office/drawing/2014/main" id="{96618CEE-0C03-D400-E913-F45229C6361D}"/>
                </a:ext>
              </a:extLst>
            </p:cNvPr>
            <p:cNvGrpSpPr/>
            <p:nvPr/>
          </p:nvGrpSpPr>
          <p:grpSpPr>
            <a:xfrm>
              <a:off x="0" y="0"/>
              <a:ext cx="1241472" cy="1241472"/>
              <a:chOff x="0" y="0"/>
              <a:chExt cx="812800" cy="812800"/>
            </a:xfrm>
          </p:grpSpPr>
          <p:sp>
            <p:nvSpPr>
              <p:cNvPr id="9" name="Freeform 9">
                <a:extLst>
                  <a:ext uri="{FF2B5EF4-FFF2-40B4-BE49-F238E27FC236}">
                    <a16:creationId xmlns:a16="http://schemas.microsoft.com/office/drawing/2014/main" id="{91B3ABC5-631C-6E9F-0A8D-B481703F467A}"/>
                  </a:ext>
                </a:extLst>
              </p:cNvPr>
              <p:cNvSpPr/>
              <p:nvPr>
                <p:custDataLst>
                  <p:tags r:id="rId10"/>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63B13">
                      <a:alpha val="100000"/>
                    </a:srgbClr>
                  </a:gs>
                  <a:gs pos="100000">
                    <a:srgbClr val="B01F24">
                      <a:alpha val="100000"/>
                    </a:srgbClr>
                  </a:gs>
                </a:gsLst>
                <a:lin ang="0"/>
              </a:gradFill>
              <a:ln cap="sq">
                <a:noFill/>
                <a:prstDash val="solid"/>
                <a:miter/>
              </a:ln>
            </p:spPr>
          </p:sp>
          <p:sp>
            <p:nvSpPr>
              <p:cNvPr id="10" name="TextBox 10">
                <a:extLst>
                  <a:ext uri="{FF2B5EF4-FFF2-40B4-BE49-F238E27FC236}">
                    <a16:creationId xmlns:a16="http://schemas.microsoft.com/office/drawing/2014/main" id="{CA7BCF0C-E9EC-6F97-5D03-5461C6D6817E}"/>
                  </a:ext>
                </a:extLst>
              </p:cNvPr>
              <p:cNvSpPr txBox="1"/>
              <p:nvPr/>
            </p:nvSpPr>
            <p:spPr>
              <a:xfrm>
                <a:off x="76200" y="47625"/>
                <a:ext cx="660400" cy="688975"/>
              </a:xfrm>
              <a:prstGeom prst="rect">
                <a:avLst/>
              </a:prstGeom>
            </p:spPr>
            <p:txBody>
              <a:bodyPr lIns="26104" tIns="26104" rIns="26104" bIns="26104" rtlCol="0" anchor="ctr"/>
              <a:lstStyle/>
              <a:p>
                <a:pPr algn="ctr">
                  <a:lnSpc>
                    <a:spcPts val="2660"/>
                  </a:lnSpc>
                </a:pPr>
                <a:endParaRPr/>
              </a:p>
            </p:txBody>
          </p:sp>
        </p:grpSp>
        <p:sp>
          <p:nvSpPr>
            <p:cNvPr id="11" name="TextBox 11">
              <a:extLst>
                <a:ext uri="{FF2B5EF4-FFF2-40B4-BE49-F238E27FC236}">
                  <a16:creationId xmlns:a16="http://schemas.microsoft.com/office/drawing/2014/main" id="{F257891F-E77F-CF4A-6180-6B5C76CDD11D}"/>
                </a:ext>
              </a:extLst>
            </p:cNvPr>
            <p:cNvSpPr txBox="1"/>
            <p:nvPr>
              <p:custDataLst>
                <p:tags r:id="rId9"/>
              </p:custDataLst>
            </p:nvPr>
          </p:nvSpPr>
          <p:spPr>
            <a:xfrm>
              <a:off x="302685" y="77966"/>
              <a:ext cx="636101" cy="951653"/>
            </a:xfrm>
            <a:prstGeom prst="rect">
              <a:avLst/>
            </a:prstGeom>
          </p:spPr>
          <p:txBody>
            <a:bodyPr lIns="0" tIns="0" rIns="0" bIns="0" rtlCol="0" anchor="t">
              <a:spAutoFit/>
            </a:bodyPr>
            <a:lstStyle/>
            <a:p>
              <a:pPr algn="ctr">
                <a:lnSpc>
                  <a:spcPts val="5570"/>
                </a:lnSpc>
              </a:pPr>
              <a:r>
                <a:rPr lang="en-US" sz="3095" b="1">
                  <a:solidFill>
                    <a:srgbClr val="FFFFFF"/>
                  </a:solidFill>
                  <a:latin typeface="汉仪雅酷黑-85J" panose="00020600040101010101" charset="-122"/>
                  <a:ea typeface="汉仪雅酷黑-85J" panose="00020600040101010101" charset="-122"/>
                  <a:cs typeface="思源黑体 Bold" panose="020B0800000000000000" charset="-122"/>
                  <a:sym typeface="思源黑体 Bold" panose="020B0800000000000000" charset="-122"/>
                </a:rPr>
                <a:t>2</a:t>
              </a:r>
            </a:p>
          </p:txBody>
        </p:sp>
      </p:grpSp>
      <p:grpSp>
        <p:nvGrpSpPr>
          <p:cNvPr id="12" name="Group 12">
            <a:extLst>
              <a:ext uri="{FF2B5EF4-FFF2-40B4-BE49-F238E27FC236}">
                <a16:creationId xmlns:a16="http://schemas.microsoft.com/office/drawing/2014/main" id="{806641F7-6156-18AD-C6DD-14395FB484F6}"/>
              </a:ext>
            </a:extLst>
          </p:cNvPr>
          <p:cNvGrpSpPr/>
          <p:nvPr>
            <p:custDataLst>
              <p:tags r:id="rId3"/>
            </p:custDataLst>
          </p:nvPr>
        </p:nvGrpSpPr>
        <p:grpSpPr>
          <a:xfrm>
            <a:off x="9107557" y="6893491"/>
            <a:ext cx="931104" cy="931104"/>
            <a:chOff x="0" y="0"/>
            <a:chExt cx="1241472" cy="1241472"/>
          </a:xfrm>
        </p:grpSpPr>
        <p:grpSp>
          <p:nvGrpSpPr>
            <p:cNvPr id="13" name="Group 13">
              <a:extLst>
                <a:ext uri="{FF2B5EF4-FFF2-40B4-BE49-F238E27FC236}">
                  <a16:creationId xmlns:a16="http://schemas.microsoft.com/office/drawing/2014/main" id="{126F7AB1-8211-CE55-5EDD-63070AEA7B9B}"/>
                </a:ext>
              </a:extLst>
            </p:cNvPr>
            <p:cNvGrpSpPr/>
            <p:nvPr/>
          </p:nvGrpSpPr>
          <p:grpSpPr>
            <a:xfrm>
              <a:off x="0" y="0"/>
              <a:ext cx="1241472" cy="1241472"/>
              <a:chOff x="0" y="0"/>
              <a:chExt cx="812800" cy="812800"/>
            </a:xfrm>
          </p:grpSpPr>
          <p:sp>
            <p:nvSpPr>
              <p:cNvPr id="14" name="Freeform 14">
                <a:extLst>
                  <a:ext uri="{FF2B5EF4-FFF2-40B4-BE49-F238E27FC236}">
                    <a16:creationId xmlns:a16="http://schemas.microsoft.com/office/drawing/2014/main" id="{3EFB54CE-8627-4212-9714-ACF7DF14B520}"/>
                  </a:ext>
                </a:extLst>
              </p:cNvPr>
              <p:cNvSpPr/>
              <p:nvPr>
                <p:custDataLst>
                  <p:tags r:id="rId8"/>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63B13">
                      <a:alpha val="100000"/>
                    </a:srgbClr>
                  </a:gs>
                  <a:gs pos="100000">
                    <a:srgbClr val="B01F24">
                      <a:alpha val="100000"/>
                    </a:srgbClr>
                  </a:gs>
                </a:gsLst>
                <a:lin ang="0"/>
              </a:gradFill>
              <a:ln cap="sq">
                <a:noFill/>
                <a:prstDash val="solid"/>
                <a:miter/>
              </a:ln>
            </p:spPr>
          </p:sp>
          <p:sp>
            <p:nvSpPr>
              <p:cNvPr id="15" name="TextBox 15">
                <a:extLst>
                  <a:ext uri="{FF2B5EF4-FFF2-40B4-BE49-F238E27FC236}">
                    <a16:creationId xmlns:a16="http://schemas.microsoft.com/office/drawing/2014/main" id="{9951FFAE-93B5-9814-3237-20FE50129A23}"/>
                  </a:ext>
                </a:extLst>
              </p:cNvPr>
              <p:cNvSpPr txBox="1"/>
              <p:nvPr/>
            </p:nvSpPr>
            <p:spPr>
              <a:xfrm>
                <a:off x="76200" y="47625"/>
                <a:ext cx="660400" cy="688975"/>
              </a:xfrm>
              <a:prstGeom prst="rect">
                <a:avLst/>
              </a:prstGeom>
            </p:spPr>
            <p:txBody>
              <a:bodyPr lIns="26104" tIns="26104" rIns="26104" bIns="26104" rtlCol="0" anchor="ctr"/>
              <a:lstStyle/>
              <a:p>
                <a:pPr algn="ctr">
                  <a:lnSpc>
                    <a:spcPts val="2660"/>
                  </a:lnSpc>
                </a:pPr>
                <a:endParaRPr/>
              </a:p>
            </p:txBody>
          </p:sp>
        </p:grpSp>
        <p:sp>
          <p:nvSpPr>
            <p:cNvPr id="16" name="TextBox 16">
              <a:extLst>
                <a:ext uri="{FF2B5EF4-FFF2-40B4-BE49-F238E27FC236}">
                  <a16:creationId xmlns:a16="http://schemas.microsoft.com/office/drawing/2014/main" id="{0374710D-FD10-7669-61DF-B990874D3708}"/>
                </a:ext>
              </a:extLst>
            </p:cNvPr>
            <p:cNvSpPr txBox="1"/>
            <p:nvPr>
              <p:custDataLst>
                <p:tags r:id="rId7"/>
              </p:custDataLst>
            </p:nvPr>
          </p:nvSpPr>
          <p:spPr>
            <a:xfrm>
              <a:off x="302685" y="75427"/>
              <a:ext cx="636101" cy="951653"/>
            </a:xfrm>
            <a:prstGeom prst="rect">
              <a:avLst/>
            </a:prstGeom>
          </p:spPr>
          <p:txBody>
            <a:bodyPr lIns="0" tIns="0" rIns="0" bIns="0" rtlCol="0" anchor="t">
              <a:spAutoFit/>
            </a:bodyPr>
            <a:lstStyle/>
            <a:p>
              <a:pPr algn="ctr">
                <a:lnSpc>
                  <a:spcPts val="5570"/>
                </a:lnSpc>
              </a:pPr>
              <a:r>
                <a:rPr lang="en-US" sz="3095" b="1">
                  <a:solidFill>
                    <a:srgbClr val="FFFFFF"/>
                  </a:solidFill>
                  <a:latin typeface="汉仪雅酷黑-85J" panose="00020600040101010101" charset="-122"/>
                  <a:ea typeface="汉仪雅酷黑-85J" panose="00020600040101010101" charset="-122"/>
                  <a:cs typeface="思源黑体 Bold" panose="020B0800000000000000" charset="-122"/>
                  <a:sym typeface="思源黑体 Bold" panose="020B0800000000000000" charset="-122"/>
                </a:rPr>
                <a:t>3</a:t>
              </a:r>
            </a:p>
          </p:txBody>
        </p:sp>
      </p:grpSp>
      <p:sp>
        <p:nvSpPr>
          <p:cNvPr id="22" name="AutoShape 22">
            <a:extLst>
              <a:ext uri="{FF2B5EF4-FFF2-40B4-BE49-F238E27FC236}">
                <a16:creationId xmlns:a16="http://schemas.microsoft.com/office/drawing/2014/main" id="{DE99EA23-A6B9-87BD-23F6-826BA23A6537}"/>
              </a:ext>
            </a:extLst>
          </p:cNvPr>
          <p:cNvSpPr/>
          <p:nvPr/>
        </p:nvSpPr>
        <p:spPr>
          <a:xfrm flipH="1">
            <a:off x="8117671" y="2594296"/>
            <a:ext cx="19050" cy="6927045"/>
          </a:xfrm>
          <a:prstGeom prst="line">
            <a:avLst/>
          </a:prstGeom>
          <a:ln w="38100" cap="flat">
            <a:solidFill>
              <a:srgbClr val="B01F24"/>
            </a:solidFill>
            <a:prstDash val="solid"/>
            <a:headEnd type="none" w="sm" len="sm"/>
            <a:tailEnd type="none" w="sm" len="sm"/>
          </a:ln>
        </p:spPr>
      </p:sp>
      <p:sp>
        <p:nvSpPr>
          <p:cNvPr id="23" name="AutoShape 23">
            <a:extLst>
              <a:ext uri="{FF2B5EF4-FFF2-40B4-BE49-F238E27FC236}">
                <a16:creationId xmlns:a16="http://schemas.microsoft.com/office/drawing/2014/main" id="{CE18E97D-17BF-60A7-C6EF-112C2C1D7ACD}"/>
              </a:ext>
            </a:extLst>
          </p:cNvPr>
          <p:cNvSpPr/>
          <p:nvPr/>
        </p:nvSpPr>
        <p:spPr>
          <a:xfrm>
            <a:off x="8839200" y="1504950"/>
            <a:ext cx="5257450" cy="0"/>
          </a:xfrm>
          <a:prstGeom prst="line">
            <a:avLst/>
          </a:prstGeom>
          <a:ln w="38100" cap="flat">
            <a:solidFill>
              <a:srgbClr val="B02025">
                <a:alpha val="62745"/>
              </a:srgbClr>
            </a:solidFill>
            <a:prstDash val="solid"/>
            <a:headEnd type="oval" w="lg" len="lg"/>
            <a:tailEnd type="none" w="sm" len="sm"/>
          </a:ln>
        </p:spPr>
      </p:sp>
      <p:sp>
        <p:nvSpPr>
          <p:cNvPr id="27" name="Freeform 27">
            <a:extLst>
              <a:ext uri="{FF2B5EF4-FFF2-40B4-BE49-F238E27FC236}">
                <a16:creationId xmlns:a16="http://schemas.microsoft.com/office/drawing/2014/main" id="{6F2C1400-E7FC-6AB2-17E7-1DB9B672E859}"/>
              </a:ext>
            </a:extLst>
          </p:cNvPr>
          <p:cNvSpPr/>
          <p:nvPr/>
        </p:nvSpPr>
        <p:spPr>
          <a:xfrm>
            <a:off x="1451274" y="2594296"/>
            <a:ext cx="5140642" cy="6326603"/>
          </a:xfrm>
          <a:custGeom>
            <a:avLst/>
            <a:gdLst/>
            <a:ahLst/>
            <a:cxnLst/>
            <a:rect l="l" t="t" r="r" b="b"/>
            <a:pathLst>
              <a:path w="5140642" h="6326603">
                <a:moveTo>
                  <a:pt x="0" y="0"/>
                </a:moveTo>
                <a:lnTo>
                  <a:pt x="5140642" y="0"/>
                </a:lnTo>
                <a:lnTo>
                  <a:pt x="5140642" y="6326604"/>
                </a:lnTo>
                <a:lnTo>
                  <a:pt x="0" y="6326604"/>
                </a:lnTo>
                <a:lnTo>
                  <a:pt x="0" y="0"/>
                </a:lnTo>
                <a:close/>
              </a:path>
            </a:pathLst>
          </a:custGeom>
          <a:blipFill>
            <a:blip r:embed="rId15"/>
            <a:stretch>
              <a:fillRect t="-5705" b="-16176"/>
            </a:stretch>
          </a:blipFill>
        </p:spPr>
      </p:sp>
      <p:sp>
        <p:nvSpPr>
          <p:cNvPr id="28" name="TextBox 28">
            <a:extLst>
              <a:ext uri="{FF2B5EF4-FFF2-40B4-BE49-F238E27FC236}">
                <a16:creationId xmlns:a16="http://schemas.microsoft.com/office/drawing/2014/main" id="{6A8E899E-779A-64D2-A31C-1A54B48281B8}"/>
              </a:ext>
            </a:extLst>
          </p:cNvPr>
          <p:cNvSpPr txBox="1"/>
          <p:nvPr>
            <p:custDataLst>
              <p:tags r:id="rId4"/>
            </p:custDataLst>
          </p:nvPr>
        </p:nvSpPr>
        <p:spPr>
          <a:xfrm>
            <a:off x="10555357" y="3670736"/>
            <a:ext cx="6676613" cy="410369"/>
          </a:xfrm>
          <a:prstGeom prst="rect">
            <a:avLst/>
          </a:prstGeom>
        </p:spPr>
        <p:txBody>
          <a:bodyPr lIns="0" tIns="0" rIns="0" bIns="0" rtlCol="0" anchor="t">
            <a:spAutoFit/>
          </a:bodyPr>
          <a:lstStyle/>
          <a:p>
            <a:pPr algn="just">
              <a:lnSpc>
                <a:spcPts val="3190"/>
              </a:lnSpc>
              <a:buClrTx/>
              <a:buSzTx/>
              <a:buFontTx/>
            </a:pPr>
            <a:r>
              <a:rPr lang="zh-CN" altLang="en-US"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霍洛维茨与斯坦威</a:t>
            </a:r>
            <a:r>
              <a:rPr lang="en-US" altLang="zh-CN"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CD-186</a:t>
            </a:r>
            <a:endParaRPr lang="en-US"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
        <p:nvSpPr>
          <p:cNvPr id="32" name="TextBox 32">
            <a:extLst>
              <a:ext uri="{FF2B5EF4-FFF2-40B4-BE49-F238E27FC236}">
                <a16:creationId xmlns:a16="http://schemas.microsoft.com/office/drawing/2014/main" id="{59790B97-63F1-0A51-453C-E58733923478}"/>
              </a:ext>
            </a:extLst>
          </p:cNvPr>
          <p:cNvSpPr txBox="1"/>
          <p:nvPr/>
        </p:nvSpPr>
        <p:spPr>
          <a:xfrm>
            <a:off x="1028699" y="904875"/>
            <a:ext cx="7663955"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名人与他们的命定之琴</a:t>
            </a:r>
          </a:p>
        </p:txBody>
      </p:sp>
      <p:sp>
        <p:nvSpPr>
          <p:cNvPr id="33" name="Freeform 33">
            <a:extLst>
              <a:ext uri="{FF2B5EF4-FFF2-40B4-BE49-F238E27FC236}">
                <a16:creationId xmlns:a16="http://schemas.microsoft.com/office/drawing/2014/main" id="{C81DAD5B-EE53-F617-BE00-6C4759BB17C5}"/>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16"/>
            <a:stretch>
              <a:fillRect/>
            </a:stretch>
          </a:blipFill>
        </p:spPr>
      </p:sp>
      <p:grpSp>
        <p:nvGrpSpPr>
          <p:cNvPr id="36" name="Group 7">
            <a:extLst>
              <a:ext uri="{FF2B5EF4-FFF2-40B4-BE49-F238E27FC236}">
                <a16:creationId xmlns:a16="http://schemas.microsoft.com/office/drawing/2014/main" id="{4A236451-5795-2353-911C-5FD71C9B4418}"/>
              </a:ext>
            </a:extLst>
          </p:cNvPr>
          <p:cNvGrpSpPr/>
          <p:nvPr/>
        </p:nvGrpSpPr>
        <p:grpSpPr>
          <a:xfrm rot="-10800000">
            <a:off x="-167005" y="10002520"/>
            <a:ext cx="18564860" cy="370205"/>
            <a:chOff x="0" y="0"/>
            <a:chExt cx="4889562" cy="70851"/>
          </a:xfrm>
        </p:grpSpPr>
        <p:sp>
          <p:nvSpPr>
            <p:cNvPr id="37" name="Freeform 8">
              <a:extLst>
                <a:ext uri="{FF2B5EF4-FFF2-40B4-BE49-F238E27FC236}">
                  <a16:creationId xmlns:a16="http://schemas.microsoft.com/office/drawing/2014/main" id="{3660D818-4245-681B-57C9-2D054682722D}"/>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38" name="TextBox 9">
              <a:extLst>
                <a:ext uri="{FF2B5EF4-FFF2-40B4-BE49-F238E27FC236}">
                  <a16:creationId xmlns:a16="http://schemas.microsoft.com/office/drawing/2014/main" id="{AC7881DD-3DD4-0AED-5A94-7103208E34A9}"/>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24" name="TextBox 28">
            <a:extLst>
              <a:ext uri="{FF2B5EF4-FFF2-40B4-BE49-F238E27FC236}">
                <a16:creationId xmlns:a16="http://schemas.microsoft.com/office/drawing/2014/main" id="{9B72047D-7A5D-D173-56D5-393EC65D7535}"/>
              </a:ext>
            </a:extLst>
          </p:cNvPr>
          <p:cNvSpPr txBox="1"/>
          <p:nvPr>
            <p:custDataLst>
              <p:tags r:id="rId5"/>
            </p:custDataLst>
          </p:nvPr>
        </p:nvSpPr>
        <p:spPr>
          <a:xfrm>
            <a:off x="10555357" y="5520340"/>
            <a:ext cx="6676613" cy="410369"/>
          </a:xfrm>
          <a:prstGeom prst="rect">
            <a:avLst/>
          </a:prstGeom>
        </p:spPr>
        <p:txBody>
          <a:bodyPr lIns="0" tIns="0" rIns="0" bIns="0" rtlCol="0" anchor="t">
            <a:spAutoFit/>
          </a:bodyPr>
          <a:lstStyle/>
          <a:p>
            <a:pPr algn="just">
              <a:lnSpc>
                <a:spcPts val="3190"/>
              </a:lnSpc>
              <a:buClrTx/>
              <a:buSzTx/>
              <a:buFontTx/>
            </a:pPr>
            <a:r>
              <a:rPr lang="zh-CN" altLang="en-US"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古尔德的“破琴”</a:t>
            </a:r>
            <a:r>
              <a:rPr lang="en-US" altLang="zh-CN"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Yamaha CP-70</a:t>
            </a:r>
            <a:endParaRPr lang="en-US"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
        <p:nvSpPr>
          <p:cNvPr id="25" name="TextBox 28">
            <a:extLst>
              <a:ext uri="{FF2B5EF4-FFF2-40B4-BE49-F238E27FC236}">
                <a16:creationId xmlns:a16="http://schemas.microsoft.com/office/drawing/2014/main" id="{7CFB7D63-0346-BC9A-A5DA-8FEC5EADABC0}"/>
              </a:ext>
            </a:extLst>
          </p:cNvPr>
          <p:cNvSpPr txBox="1"/>
          <p:nvPr>
            <p:custDataLst>
              <p:tags r:id="rId6"/>
            </p:custDataLst>
          </p:nvPr>
        </p:nvSpPr>
        <p:spPr>
          <a:xfrm>
            <a:off x="10555357" y="7137491"/>
            <a:ext cx="6676613" cy="410369"/>
          </a:xfrm>
          <a:prstGeom prst="rect">
            <a:avLst/>
          </a:prstGeom>
        </p:spPr>
        <p:txBody>
          <a:bodyPr lIns="0" tIns="0" rIns="0" bIns="0" rtlCol="0" anchor="t">
            <a:spAutoFit/>
          </a:bodyPr>
          <a:lstStyle/>
          <a:p>
            <a:pPr algn="just">
              <a:lnSpc>
                <a:spcPts val="3190"/>
              </a:lnSpc>
              <a:buClrTx/>
              <a:buSzTx/>
              <a:buFontTx/>
            </a:pPr>
            <a:r>
              <a:rPr lang="zh-CN" altLang="en-US"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“巨掌”谢尔盖</a:t>
            </a:r>
            <a:r>
              <a:rPr lang="en-US" altLang="zh-CN"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拉赫玛尼诺夫的特制钢琴</a:t>
            </a:r>
            <a:endParaRPr lang="en-US" sz="2800" dirty="0">
              <a:solidFill>
                <a:srgbClr val="545454"/>
              </a:solidFill>
              <a:latin typeface="汉仪润圆-45简" panose="00020600040101010101" charset="-122"/>
              <a:ea typeface="汉仪润圆-45简" panose="00020600040101010101" charset="-122"/>
              <a:cs typeface="思源黑体" panose="020B0500000000000000" charset="-122"/>
              <a:sym typeface="思源黑体" panose="020B0500000000000000" charset="-122"/>
            </a:endParaRPr>
          </a:p>
        </p:txBody>
      </p:sp>
    </p:spTree>
    <p:extLst>
      <p:ext uri="{BB962C8B-B14F-4D97-AF65-F5344CB8AC3E}">
        <p14:creationId xmlns:p14="http://schemas.microsoft.com/office/powerpoint/2010/main" val="266714802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45CAC-B9CE-CAD1-9B09-EB25B8A28AE2}"/>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97E3A449-BC85-B5BE-B2D4-464B569F4B75}"/>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56410180-3F94-728E-3EED-474F6B1A29D4}"/>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7AEA9E08-F467-01CD-11AA-319A1EBDC188}"/>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DDB78C44-32E1-2597-BF0E-9EE3874EFC10}"/>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2"/>
            <a:stretch>
              <a:fillRect/>
            </a:stretch>
          </a:blipFill>
        </p:spPr>
      </p:sp>
      <p:sp>
        <p:nvSpPr>
          <p:cNvPr id="11" name="TextBox 11">
            <a:extLst>
              <a:ext uri="{FF2B5EF4-FFF2-40B4-BE49-F238E27FC236}">
                <a16:creationId xmlns:a16="http://schemas.microsoft.com/office/drawing/2014/main" id="{C66B1A64-044D-38A4-217E-9F22C9CDC9DA}"/>
              </a:ext>
            </a:extLst>
          </p:cNvPr>
          <p:cNvSpPr txBox="1"/>
          <p:nvPr/>
        </p:nvSpPr>
        <p:spPr>
          <a:xfrm>
            <a:off x="1028700" y="904875"/>
            <a:ext cx="102489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霍洛维茨与斯坦威</a:t>
            </a:r>
            <a:r>
              <a:rPr lang="en-US" altLang="zh-CN"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CD-186</a:t>
            </a:r>
          </a:p>
        </p:txBody>
      </p:sp>
      <p:sp>
        <p:nvSpPr>
          <p:cNvPr id="20" name="AutoShape 20">
            <a:extLst>
              <a:ext uri="{FF2B5EF4-FFF2-40B4-BE49-F238E27FC236}">
                <a16:creationId xmlns:a16="http://schemas.microsoft.com/office/drawing/2014/main" id="{99C71E08-1679-FCF4-9E29-BE4C7792C78D}"/>
              </a:ext>
            </a:extLst>
          </p:cNvPr>
          <p:cNvSpPr/>
          <p:nvPr/>
        </p:nvSpPr>
        <p:spPr>
          <a:xfrm>
            <a:off x="9829800" y="1504950"/>
            <a:ext cx="4266850" cy="0"/>
          </a:xfrm>
          <a:prstGeom prst="line">
            <a:avLst/>
          </a:prstGeom>
          <a:ln w="38100" cap="flat">
            <a:solidFill>
              <a:srgbClr val="B01F24">
                <a:alpha val="62745"/>
              </a:srgbClr>
            </a:solidFill>
            <a:prstDash val="solid"/>
            <a:headEnd type="oval" w="lg" len="lg"/>
            <a:tailEnd type="none" w="sm" len="sm"/>
          </a:ln>
        </p:spPr>
      </p:sp>
      <p:pic>
        <p:nvPicPr>
          <p:cNvPr id="1026" name="Picture 2">
            <a:extLst>
              <a:ext uri="{FF2B5EF4-FFF2-40B4-BE49-F238E27FC236}">
                <a16:creationId xmlns:a16="http://schemas.microsoft.com/office/drawing/2014/main" id="{FE4A0ED8-93A1-0C1A-BA6A-F4FE692B9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628900"/>
            <a:ext cx="6417381" cy="63246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0">
            <a:extLst>
              <a:ext uri="{FF2B5EF4-FFF2-40B4-BE49-F238E27FC236}">
                <a16:creationId xmlns:a16="http://schemas.microsoft.com/office/drawing/2014/main" id="{F19744CF-546B-B3AE-1689-6470161697EF}"/>
              </a:ext>
            </a:extLst>
          </p:cNvPr>
          <p:cNvGrpSpPr/>
          <p:nvPr/>
        </p:nvGrpSpPr>
        <p:grpSpPr>
          <a:xfrm>
            <a:off x="8382000" y="2741774"/>
            <a:ext cx="4953000" cy="1253801"/>
            <a:chOff x="0" y="0"/>
            <a:chExt cx="970906" cy="197945"/>
          </a:xfrm>
        </p:grpSpPr>
        <p:sp>
          <p:nvSpPr>
            <p:cNvPr id="3" name="Freeform 11">
              <a:extLst>
                <a:ext uri="{FF2B5EF4-FFF2-40B4-BE49-F238E27FC236}">
                  <a16:creationId xmlns:a16="http://schemas.microsoft.com/office/drawing/2014/main" id="{CE19460F-1C2F-88D2-36C8-065F808CA7D3}"/>
                </a:ext>
              </a:extLst>
            </p:cNvPr>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txBody>
            <a:bodyPr/>
            <a:lstStyle/>
            <a:p>
              <a:endParaRPr lang="zh-CN" altLang="en-US" dirty="0"/>
            </a:p>
          </p:txBody>
        </p:sp>
        <p:sp>
          <p:nvSpPr>
            <p:cNvPr id="5" name="TextBox 12">
              <a:extLst>
                <a:ext uri="{FF2B5EF4-FFF2-40B4-BE49-F238E27FC236}">
                  <a16:creationId xmlns:a16="http://schemas.microsoft.com/office/drawing/2014/main" id="{01F2CA4E-615A-8C42-6E07-03F378DF878E}"/>
                </a:ext>
              </a:extLst>
            </p:cNvPr>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sp>
        <p:nvSpPr>
          <p:cNvPr id="6" name="TextBox 26">
            <a:extLst>
              <a:ext uri="{FF2B5EF4-FFF2-40B4-BE49-F238E27FC236}">
                <a16:creationId xmlns:a16="http://schemas.microsoft.com/office/drawing/2014/main" id="{2D95C7EB-017F-290B-51A7-D091D39737B2}"/>
              </a:ext>
            </a:extLst>
          </p:cNvPr>
          <p:cNvSpPr txBox="1"/>
          <p:nvPr/>
        </p:nvSpPr>
        <p:spPr>
          <a:xfrm>
            <a:off x="9151937" y="3108250"/>
            <a:ext cx="3413126" cy="520848"/>
          </a:xfrm>
          <a:prstGeom prst="rect">
            <a:avLst/>
          </a:prstGeom>
        </p:spPr>
        <p:txBody>
          <a:bodyPr lIns="0" tIns="0" rIns="0" bIns="0" rtlCol="0" anchor="t">
            <a:spAutoFit/>
          </a:bodyPr>
          <a:lstStyle/>
          <a:p>
            <a:pPr algn="ctr">
              <a:lnSpc>
                <a:spcPts val="4410"/>
              </a:lnSpc>
            </a:pPr>
            <a:r>
              <a:rPr lang="zh-CN" alt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像老朋友一样熟悉</a:t>
            </a:r>
            <a:endParaRPr 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grpSp>
        <p:nvGrpSpPr>
          <p:cNvPr id="16" name="Group 10">
            <a:extLst>
              <a:ext uri="{FF2B5EF4-FFF2-40B4-BE49-F238E27FC236}">
                <a16:creationId xmlns:a16="http://schemas.microsoft.com/office/drawing/2014/main" id="{BB9D0A58-4D63-59AB-6BB4-38A6EC824FE9}"/>
              </a:ext>
            </a:extLst>
          </p:cNvPr>
          <p:cNvGrpSpPr/>
          <p:nvPr/>
        </p:nvGrpSpPr>
        <p:grpSpPr>
          <a:xfrm>
            <a:off x="8382000" y="7159654"/>
            <a:ext cx="4953000" cy="1253801"/>
            <a:chOff x="0" y="0"/>
            <a:chExt cx="970906" cy="197945"/>
          </a:xfrm>
        </p:grpSpPr>
        <p:sp>
          <p:nvSpPr>
            <p:cNvPr id="17" name="Freeform 11">
              <a:extLst>
                <a:ext uri="{FF2B5EF4-FFF2-40B4-BE49-F238E27FC236}">
                  <a16:creationId xmlns:a16="http://schemas.microsoft.com/office/drawing/2014/main" id="{E5A61D96-D137-9631-AB2B-52189DB66951}"/>
                </a:ext>
              </a:extLst>
            </p:cNvPr>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txBody>
            <a:bodyPr/>
            <a:lstStyle/>
            <a:p>
              <a:endParaRPr lang="zh-CN" altLang="en-US" dirty="0"/>
            </a:p>
          </p:txBody>
        </p:sp>
        <p:sp>
          <p:nvSpPr>
            <p:cNvPr id="18" name="TextBox 12">
              <a:extLst>
                <a:ext uri="{FF2B5EF4-FFF2-40B4-BE49-F238E27FC236}">
                  <a16:creationId xmlns:a16="http://schemas.microsoft.com/office/drawing/2014/main" id="{10E21AD1-96BF-B241-BF10-A5AD1D41F353}"/>
                </a:ext>
              </a:extLst>
            </p:cNvPr>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sp>
        <p:nvSpPr>
          <p:cNvPr id="19" name="TextBox 26">
            <a:extLst>
              <a:ext uri="{FF2B5EF4-FFF2-40B4-BE49-F238E27FC236}">
                <a16:creationId xmlns:a16="http://schemas.microsoft.com/office/drawing/2014/main" id="{82331F7F-FF3C-906D-1FAD-C8066E03AFFD}"/>
              </a:ext>
            </a:extLst>
          </p:cNvPr>
          <p:cNvSpPr txBox="1"/>
          <p:nvPr/>
        </p:nvSpPr>
        <p:spPr>
          <a:xfrm>
            <a:off x="9151937" y="7526130"/>
            <a:ext cx="3413126" cy="520848"/>
          </a:xfrm>
          <a:prstGeom prst="rect">
            <a:avLst/>
          </a:prstGeom>
        </p:spPr>
        <p:txBody>
          <a:bodyPr lIns="0" tIns="0" rIns="0" bIns="0" rtlCol="0" anchor="t">
            <a:spAutoFit/>
          </a:bodyPr>
          <a:lstStyle/>
          <a:p>
            <a:pPr algn="ctr">
              <a:lnSpc>
                <a:spcPts val="4410"/>
              </a:lnSpc>
            </a:pPr>
            <a:r>
              <a:rPr lang="zh-CN" alt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不可或缺的伙伴</a:t>
            </a:r>
            <a:endParaRPr 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Tree>
    <p:extLst>
      <p:ext uri="{BB962C8B-B14F-4D97-AF65-F5344CB8AC3E}">
        <p14:creationId xmlns:p14="http://schemas.microsoft.com/office/powerpoint/2010/main" val="36411240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408E5-AE20-EFDB-F84B-BEE73C866C76}"/>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B6642D3C-6933-1BD8-A340-28B9B5599833}"/>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7F6368A7-17BA-8A89-1D7A-91B1FE1994C5}"/>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23C03197-4278-9A00-8531-9A24B29A6760}"/>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560A1BB1-E4EC-1773-8A43-FAB7176F7929}"/>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2"/>
            <a:stretch>
              <a:fillRect/>
            </a:stretch>
          </a:blipFill>
        </p:spPr>
      </p:sp>
      <p:sp>
        <p:nvSpPr>
          <p:cNvPr id="11" name="TextBox 11">
            <a:extLst>
              <a:ext uri="{FF2B5EF4-FFF2-40B4-BE49-F238E27FC236}">
                <a16:creationId xmlns:a16="http://schemas.microsoft.com/office/drawing/2014/main" id="{629AA675-7EC9-FA7A-1262-4BBD939A0A44}"/>
              </a:ext>
            </a:extLst>
          </p:cNvPr>
          <p:cNvSpPr txBox="1"/>
          <p:nvPr/>
        </p:nvSpPr>
        <p:spPr>
          <a:xfrm>
            <a:off x="1028700" y="904875"/>
            <a:ext cx="113157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古尔德的“破琴”</a:t>
            </a:r>
            <a:r>
              <a:rPr lang="en-US" altLang="zh-CN"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Yamaha CP-70</a:t>
            </a:r>
          </a:p>
        </p:txBody>
      </p:sp>
      <p:sp>
        <p:nvSpPr>
          <p:cNvPr id="20" name="AutoShape 20">
            <a:extLst>
              <a:ext uri="{FF2B5EF4-FFF2-40B4-BE49-F238E27FC236}">
                <a16:creationId xmlns:a16="http://schemas.microsoft.com/office/drawing/2014/main" id="{7CEB9BA9-38EA-B347-0493-36EA108E5A9E}"/>
              </a:ext>
            </a:extLst>
          </p:cNvPr>
          <p:cNvSpPr/>
          <p:nvPr/>
        </p:nvSpPr>
        <p:spPr>
          <a:xfrm>
            <a:off x="11963400" y="1504950"/>
            <a:ext cx="2133250" cy="0"/>
          </a:xfrm>
          <a:prstGeom prst="line">
            <a:avLst/>
          </a:prstGeom>
          <a:ln w="38100" cap="flat">
            <a:solidFill>
              <a:srgbClr val="B01F24">
                <a:alpha val="62745"/>
              </a:srgbClr>
            </a:solidFill>
            <a:prstDash val="solid"/>
            <a:headEnd type="oval" w="lg" len="lg"/>
            <a:tailEnd type="none" w="sm" len="sm"/>
          </a:ln>
        </p:spPr>
      </p:sp>
      <p:grpSp>
        <p:nvGrpSpPr>
          <p:cNvPr id="2" name="Group 10">
            <a:extLst>
              <a:ext uri="{FF2B5EF4-FFF2-40B4-BE49-F238E27FC236}">
                <a16:creationId xmlns:a16="http://schemas.microsoft.com/office/drawing/2014/main" id="{8A8D92C5-F8B6-8EF7-6FAD-9849247ECDCA}"/>
              </a:ext>
            </a:extLst>
          </p:cNvPr>
          <p:cNvGrpSpPr/>
          <p:nvPr/>
        </p:nvGrpSpPr>
        <p:grpSpPr>
          <a:xfrm>
            <a:off x="1524000" y="2933700"/>
            <a:ext cx="4953000" cy="1253801"/>
            <a:chOff x="0" y="0"/>
            <a:chExt cx="970906" cy="197945"/>
          </a:xfrm>
        </p:grpSpPr>
        <p:sp>
          <p:nvSpPr>
            <p:cNvPr id="3" name="Freeform 11">
              <a:extLst>
                <a:ext uri="{FF2B5EF4-FFF2-40B4-BE49-F238E27FC236}">
                  <a16:creationId xmlns:a16="http://schemas.microsoft.com/office/drawing/2014/main" id="{D5CDB55D-E1DD-F1BD-687E-F4FD7B12F75C}"/>
                </a:ext>
              </a:extLst>
            </p:cNvPr>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txBody>
            <a:bodyPr/>
            <a:lstStyle/>
            <a:p>
              <a:endParaRPr lang="zh-CN" altLang="en-US" dirty="0"/>
            </a:p>
          </p:txBody>
        </p:sp>
        <p:sp>
          <p:nvSpPr>
            <p:cNvPr id="5" name="TextBox 12">
              <a:extLst>
                <a:ext uri="{FF2B5EF4-FFF2-40B4-BE49-F238E27FC236}">
                  <a16:creationId xmlns:a16="http://schemas.microsoft.com/office/drawing/2014/main" id="{025A8663-8442-6557-4443-CE873FA17E57}"/>
                </a:ext>
              </a:extLst>
            </p:cNvPr>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sp>
        <p:nvSpPr>
          <p:cNvPr id="6" name="TextBox 26">
            <a:extLst>
              <a:ext uri="{FF2B5EF4-FFF2-40B4-BE49-F238E27FC236}">
                <a16:creationId xmlns:a16="http://schemas.microsoft.com/office/drawing/2014/main" id="{4DFD05AD-8DFE-368B-BB87-6FB7A28A6C67}"/>
              </a:ext>
            </a:extLst>
          </p:cNvPr>
          <p:cNvSpPr txBox="1"/>
          <p:nvPr/>
        </p:nvSpPr>
        <p:spPr>
          <a:xfrm>
            <a:off x="2293937" y="3300176"/>
            <a:ext cx="3413126" cy="520848"/>
          </a:xfrm>
          <a:prstGeom prst="rect">
            <a:avLst/>
          </a:prstGeom>
        </p:spPr>
        <p:txBody>
          <a:bodyPr lIns="0" tIns="0" rIns="0" bIns="0" rtlCol="0" anchor="t">
            <a:spAutoFit/>
          </a:bodyPr>
          <a:lstStyle/>
          <a:p>
            <a:pPr algn="ctr">
              <a:lnSpc>
                <a:spcPts val="4410"/>
              </a:lnSpc>
            </a:pPr>
            <a:r>
              <a:rPr lang="zh-CN" alt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怪才</a:t>
            </a:r>
            <a:endParaRPr 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grpSp>
        <p:nvGrpSpPr>
          <p:cNvPr id="16" name="Group 10">
            <a:extLst>
              <a:ext uri="{FF2B5EF4-FFF2-40B4-BE49-F238E27FC236}">
                <a16:creationId xmlns:a16="http://schemas.microsoft.com/office/drawing/2014/main" id="{940B0EF0-F3C0-0CB1-CAD9-9234A70D0A9A}"/>
              </a:ext>
            </a:extLst>
          </p:cNvPr>
          <p:cNvGrpSpPr/>
          <p:nvPr/>
        </p:nvGrpSpPr>
        <p:grpSpPr>
          <a:xfrm>
            <a:off x="1524000" y="6919925"/>
            <a:ext cx="4953000" cy="1253801"/>
            <a:chOff x="0" y="0"/>
            <a:chExt cx="970906" cy="197945"/>
          </a:xfrm>
        </p:grpSpPr>
        <p:sp>
          <p:nvSpPr>
            <p:cNvPr id="17" name="Freeform 11">
              <a:extLst>
                <a:ext uri="{FF2B5EF4-FFF2-40B4-BE49-F238E27FC236}">
                  <a16:creationId xmlns:a16="http://schemas.microsoft.com/office/drawing/2014/main" id="{AC13AA73-7CDF-7BC6-17D5-CD96CF1B2D9F}"/>
                </a:ext>
              </a:extLst>
            </p:cNvPr>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txBody>
            <a:bodyPr/>
            <a:lstStyle/>
            <a:p>
              <a:endParaRPr lang="zh-CN" altLang="en-US" dirty="0"/>
            </a:p>
          </p:txBody>
        </p:sp>
        <p:sp>
          <p:nvSpPr>
            <p:cNvPr id="18" name="TextBox 12">
              <a:extLst>
                <a:ext uri="{FF2B5EF4-FFF2-40B4-BE49-F238E27FC236}">
                  <a16:creationId xmlns:a16="http://schemas.microsoft.com/office/drawing/2014/main" id="{8FE03BBF-2176-87C6-D495-68D7A8D2436D}"/>
                </a:ext>
              </a:extLst>
            </p:cNvPr>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sp>
        <p:nvSpPr>
          <p:cNvPr id="19" name="TextBox 26">
            <a:extLst>
              <a:ext uri="{FF2B5EF4-FFF2-40B4-BE49-F238E27FC236}">
                <a16:creationId xmlns:a16="http://schemas.microsoft.com/office/drawing/2014/main" id="{B65EEE43-94B4-B5BE-0701-AE0A3FE09F7C}"/>
              </a:ext>
            </a:extLst>
          </p:cNvPr>
          <p:cNvSpPr txBox="1"/>
          <p:nvPr/>
        </p:nvSpPr>
        <p:spPr>
          <a:xfrm>
            <a:off x="2293937" y="7286401"/>
            <a:ext cx="3413126" cy="520848"/>
          </a:xfrm>
          <a:prstGeom prst="rect">
            <a:avLst/>
          </a:prstGeom>
        </p:spPr>
        <p:txBody>
          <a:bodyPr lIns="0" tIns="0" rIns="0" bIns="0" rtlCol="0" anchor="t">
            <a:spAutoFit/>
          </a:bodyPr>
          <a:lstStyle/>
          <a:p>
            <a:pPr algn="ctr">
              <a:lnSpc>
                <a:spcPts val="4410"/>
              </a:lnSpc>
            </a:pPr>
            <a:r>
              <a:rPr lang="zh-CN" alt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解剖式的清晰度</a:t>
            </a:r>
            <a:endParaRPr 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pic>
        <p:nvPicPr>
          <p:cNvPr id="2050" name="Picture 2">
            <a:extLst>
              <a:ext uri="{FF2B5EF4-FFF2-40B4-BE49-F238E27FC236}">
                <a16:creationId xmlns:a16="http://schemas.microsoft.com/office/drawing/2014/main" id="{E45497B9-33DC-5949-3C56-5DA9FA690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2773058"/>
            <a:ext cx="6724650" cy="560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53814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E4AA7-D015-294E-7E25-99A21044BC7F}"/>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4C90BFD5-D357-71E0-D3B1-C2590DE0C97E}"/>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ED176995-2414-9FDC-C72E-8E24599E7714}"/>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73DFD6D6-DCA6-86AB-DEF4-66703B4D03E5}"/>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96EC5692-F504-EFEF-BB52-2364CDE4A7DF}"/>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2"/>
            <a:stretch>
              <a:fillRect/>
            </a:stretch>
          </a:blipFill>
        </p:spPr>
      </p:sp>
      <p:sp>
        <p:nvSpPr>
          <p:cNvPr id="11" name="TextBox 11">
            <a:extLst>
              <a:ext uri="{FF2B5EF4-FFF2-40B4-BE49-F238E27FC236}">
                <a16:creationId xmlns:a16="http://schemas.microsoft.com/office/drawing/2014/main" id="{50913D78-7A8D-8CC4-A1B3-7FD44A51F3AB}"/>
              </a:ext>
            </a:extLst>
          </p:cNvPr>
          <p:cNvSpPr txBox="1"/>
          <p:nvPr/>
        </p:nvSpPr>
        <p:spPr>
          <a:xfrm>
            <a:off x="-76200" y="929466"/>
            <a:ext cx="147447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“巨掌”谢尔盖</a:t>
            </a:r>
            <a:r>
              <a:rPr lang="en-US" altLang="zh-CN"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a:t>
            </a: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拉赫玛尼诺夫的特制钢琴</a:t>
            </a:r>
          </a:p>
        </p:txBody>
      </p:sp>
      <p:grpSp>
        <p:nvGrpSpPr>
          <p:cNvPr id="2" name="Group 10">
            <a:extLst>
              <a:ext uri="{FF2B5EF4-FFF2-40B4-BE49-F238E27FC236}">
                <a16:creationId xmlns:a16="http://schemas.microsoft.com/office/drawing/2014/main" id="{E1B1F700-6A4F-6944-E51A-891985CDD726}"/>
              </a:ext>
            </a:extLst>
          </p:cNvPr>
          <p:cNvGrpSpPr/>
          <p:nvPr/>
        </p:nvGrpSpPr>
        <p:grpSpPr>
          <a:xfrm>
            <a:off x="8382000" y="2741774"/>
            <a:ext cx="4953000" cy="1253801"/>
            <a:chOff x="0" y="0"/>
            <a:chExt cx="970906" cy="197945"/>
          </a:xfrm>
        </p:grpSpPr>
        <p:sp>
          <p:nvSpPr>
            <p:cNvPr id="3" name="Freeform 11">
              <a:extLst>
                <a:ext uri="{FF2B5EF4-FFF2-40B4-BE49-F238E27FC236}">
                  <a16:creationId xmlns:a16="http://schemas.microsoft.com/office/drawing/2014/main" id="{992206D8-AE05-8713-8974-5390B7B557FF}"/>
                </a:ext>
              </a:extLst>
            </p:cNvPr>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txBody>
            <a:bodyPr/>
            <a:lstStyle/>
            <a:p>
              <a:endParaRPr lang="zh-CN" altLang="en-US" dirty="0"/>
            </a:p>
          </p:txBody>
        </p:sp>
        <p:sp>
          <p:nvSpPr>
            <p:cNvPr id="5" name="TextBox 12">
              <a:extLst>
                <a:ext uri="{FF2B5EF4-FFF2-40B4-BE49-F238E27FC236}">
                  <a16:creationId xmlns:a16="http://schemas.microsoft.com/office/drawing/2014/main" id="{1B689F3D-A1CB-5176-1216-79C0A6748A10}"/>
                </a:ext>
              </a:extLst>
            </p:cNvPr>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sp>
        <p:nvSpPr>
          <p:cNvPr id="6" name="TextBox 26">
            <a:extLst>
              <a:ext uri="{FF2B5EF4-FFF2-40B4-BE49-F238E27FC236}">
                <a16:creationId xmlns:a16="http://schemas.microsoft.com/office/drawing/2014/main" id="{AED8D590-62CF-0927-2AB7-0E1D8DF7230B}"/>
              </a:ext>
            </a:extLst>
          </p:cNvPr>
          <p:cNvSpPr txBox="1"/>
          <p:nvPr/>
        </p:nvSpPr>
        <p:spPr>
          <a:xfrm>
            <a:off x="9151937" y="3108250"/>
            <a:ext cx="3413126" cy="520848"/>
          </a:xfrm>
          <a:prstGeom prst="rect">
            <a:avLst/>
          </a:prstGeom>
        </p:spPr>
        <p:txBody>
          <a:bodyPr lIns="0" tIns="0" rIns="0" bIns="0" rtlCol="0" anchor="t">
            <a:spAutoFit/>
          </a:bodyPr>
          <a:lstStyle/>
          <a:p>
            <a:pPr algn="ctr">
              <a:lnSpc>
                <a:spcPts val="4410"/>
              </a:lnSpc>
            </a:pPr>
            <a:r>
              <a:rPr lang="zh-CN" alt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巨掌需求</a:t>
            </a:r>
            <a:endParaRPr 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grpSp>
        <p:nvGrpSpPr>
          <p:cNvPr id="16" name="Group 10">
            <a:extLst>
              <a:ext uri="{FF2B5EF4-FFF2-40B4-BE49-F238E27FC236}">
                <a16:creationId xmlns:a16="http://schemas.microsoft.com/office/drawing/2014/main" id="{72B8D563-8883-BE17-FBEA-F9A199D48098}"/>
              </a:ext>
            </a:extLst>
          </p:cNvPr>
          <p:cNvGrpSpPr/>
          <p:nvPr/>
        </p:nvGrpSpPr>
        <p:grpSpPr>
          <a:xfrm>
            <a:off x="8382000" y="7159654"/>
            <a:ext cx="4953000" cy="1253801"/>
            <a:chOff x="0" y="0"/>
            <a:chExt cx="970906" cy="197945"/>
          </a:xfrm>
        </p:grpSpPr>
        <p:sp>
          <p:nvSpPr>
            <p:cNvPr id="17" name="Freeform 11">
              <a:extLst>
                <a:ext uri="{FF2B5EF4-FFF2-40B4-BE49-F238E27FC236}">
                  <a16:creationId xmlns:a16="http://schemas.microsoft.com/office/drawing/2014/main" id="{756A0A8A-D13D-6A59-53CA-95FFDC7A4B39}"/>
                </a:ext>
              </a:extLst>
            </p:cNvPr>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txBody>
            <a:bodyPr/>
            <a:lstStyle/>
            <a:p>
              <a:endParaRPr lang="zh-CN" altLang="en-US" dirty="0"/>
            </a:p>
          </p:txBody>
        </p:sp>
        <p:sp>
          <p:nvSpPr>
            <p:cNvPr id="18" name="TextBox 12">
              <a:extLst>
                <a:ext uri="{FF2B5EF4-FFF2-40B4-BE49-F238E27FC236}">
                  <a16:creationId xmlns:a16="http://schemas.microsoft.com/office/drawing/2014/main" id="{2C169841-06A8-63EB-43CC-17FF673D4074}"/>
                </a:ext>
              </a:extLst>
            </p:cNvPr>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sp>
        <p:nvSpPr>
          <p:cNvPr id="19" name="TextBox 26">
            <a:extLst>
              <a:ext uri="{FF2B5EF4-FFF2-40B4-BE49-F238E27FC236}">
                <a16:creationId xmlns:a16="http://schemas.microsoft.com/office/drawing/2014/main" id="{63C808B1-BEC0-46F3-43DB-D62AFD2E8924}"/>
              </a:ext>
            </a:extLst>
          </p:cNvPr>
          <p:cNvSpPr txBox="1"/>
          <p:nvPr/>
        </p:nvSpPr>
        <p:spPr>
          <a:xfrm>
            <a:off x="9151937" y="7526130"/>
            <a:ext cx="3413126" cy="520848"/>
          </a:xfrm>
          <a:prstGeom prst="rect">
            <a:avLst/>
          </a:prstGeom>
        </p:spPr>
        <p:txBody>
          <a:bodyPr lIns="0" tIns="0" rIns="0" bIns="0" rtlCol="0" anchor="t">
            <a:spAutoFit/>
          </a:bodyPr>
          <a:lstStyle/>
          <a:p>
            <a:pPr algn="ctr">
              <a:lnSpc>
                <a:spcPts val="4410"/>
              </a:lnSpc>
            </a:pPr>
            <a:r>
              <a:rPr lang="zh-CN" alt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掌幅达</a:t>
            </a:r>
            <a:r>
              <a:rPr lang="en-US" altLang="zh-CN"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30</a:t>
            </a:r>
            <a:r>
              <a:rPr lang="zh-CN" alt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厘米</a:t>
            </a:r>
            <a:endParaRPr lang="en-US" sz="32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
        <p:nvSpPr>
          <p:cNvPr id="4" name="AutoShape 2" descr="图片">
            <a:extLst>
              <a:ext uri="{FF2B5EF4-FFF2-40B4-BE49-F238E27FC236}">
                <a16:creationId xmlns:a16="http://schemas.microsoft.com/office/drawing/2014/main" id="{F9431CC7-3855-6565-2034-436264EED59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4" descr="图片">
            <a:extLst>
              <a:ext uri="{FF2B5EF4-FFF2-40B4-BE49-F238E27FC236}">
                <a16:creationId xmlns:a16="http://schemas.microsoft.com/office/drawing/2014/main" id="{6B2917CE-8474-7DF1-6D3B-6C2FEB1BA731}"/>
              </a:ext>
            </a:extLst>
          </p:cNvPr>
          <p:cNvSpPr>
            <a:spLocks noChangeAspect="1" noChangeArrowheads="1"/>
          </p:cNvSpPr>
          <p:nvPr/>
        </p:nvSpPr>
        <p:spPr bwMode="auto">
          <a:xfrm>
            <a:off x="9144000" y="5143500"/>
            <a:ext cx="3505200" cy="350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8" name="Picture 6">
            <a:extLst>
              <a:ext uri="{FF2B5EF4-FFF2-40B4-BE49-F238E27FC236}">
                <a16:creationId xmlns:a16="http://schemas.microsoft.com/office/drawing/2014/main" id="{95BB1C53-4EE1-413E-1A49-8C41F8533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3163"/>
            <a:ext cx="5210175" cy="6839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8482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形"/>
          <p:cNvPicPr>
            <a:picLocks noChangeAspect="1"/>
          </p:cNvPicPr>
          <p:nvPr/>
        </p:nvPicPr>
        <p:blipFill>
          <a:blip r:embed="rId5">
            <a:extLst>
              <a:ext uri="{28A0092B-C50C-407E-A947-70E740481C1C}">
                <a14:useLocalDpi xmlns:a14="http://schemas.microsoft.com/office/drawing/2010/main" val="0"/>
              </a:ext>
            </a:extLst>
          </a:blip>
          <a:srcRect l="29155" t="30521" r="4205" b="40946"/>
          <a:stretch/>
        </p:blipFill>
        <p:spPr>
          <a:xfrm>
            <a:off x="1" y="0"/>
            <a:ext cx="18288000" cy="10332000"/>
          </a:xfrm>
          <a:prstGeom prst="rect">
            <a:avLst/>
          </a:prstGeom>
          <a:effectLst>
            <a:outerShdw dist="50800" dir="5400000" algn="ctr" rotWithShape="0">
              <a:srgbClr val="000000">
                <a:alpha val="43137"/>
              </a:srgbClr>
            </a:outerShdw>
          </a:effectLst>
        </p:spPr>
      </p:pic>
      <p:sp>
        <p:nvSpPr>
          <p:cNvPr id="3" name="矩形 2">
            <a:extLst>
              <a:ext uri="{FF2B5EF4-FFF2-40B4-BE49-F238E27FC236}">
                <a16:creationId xmlns:a16="http://schemas.microsoft.com/office/drawing/2014/main" id="{439FB6B9-4ABF-6DC3-C3E5-C3C5231A6480}"/>
              </a:ext>
            </a:extLst>
          </p:cNvPr>
          <p:cNvSpPr/>
          <p:nvPr/>
        </p:nvSpPr>
        <p:spPr>
          <a:xfrm>
            <a:off x="-1" y="-114300"/>
            <a:ext cx="18287999" cy="10332000"/>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形"/>
          <p:cNvSpPr txBox="1"/>
          <p:nvPr>
            <p:custDataLst>
              <p:tags r:id="rId2"/>
            </p:custDataLst>
          </p:nvPr>
        </p:nvSpPr>
        <p:spPr>
          <a:xfrm>
            <a:off x="1550671" y="1943100"/>
            <a:ext cx="2453641" cy="3931920"/>
          </a:xfrm>
          <a:custGeom>
            <a:avLst/>
            <a:gdLst/>
            <a:ahLst/>
            <a:cxnLst>
              <a:cxn ang="3">
                <a:pos x="hc" y="t"/>
              </a:cxn>
              <a:cxn ang="cd2">
                <a:pos x="l" y="vc"/>
              </a:cxn>
              <a:cxn ang="cd4">
                <a:pos x="hc" y="b"/>
              </a:cxn>
              <a:cxn ang="0">
                <a:pos x="r" y="vc"/>
              </a:cxn>
            </a:cxnLst>
            <a:rect l="l" t="t" r="r" b="b"/>
            <a:pathLst>
              <a:path w="762" h="1221">
                <a:moveTo>
                  <a:pt x="381" y="146"/>
                </a:moveTo>
                <a:cubicBezTo>
                  <a:pt x="341" y="145"/>
                  <a:pt x="305" y="160"/>
                  <a:pt x="274" y="190"/>
                </a:cubicBezTo>
                <a:cubicBezTo>
                  <a:pt x="244" y="220"/>
                  <a:pt x="220" y="269"/>
                  <a:pt x="202" y="337"/>
                </a:cubicBezTo>
                <a:cubicBezTo>
                  <a:pt x="185" y="405"/>
                  <a:pt x="176" y="494"/>
                  <a:pt x="176" y="606"/>
                </a:cubicBezTo>
                <a:cubicBezTo>
                  <a:pt x="176" y="719"/>
                  <a:pt x="185" y="810"/>
                  <a:pt x="202" y="879"/>
                </a:cubicBezTo>
                <a:cubicBezTo>
                  <a:pt x="220" y="948"/>
                  <a:pt x="244" y="998"/>
                  <a:pt x="274" y="1029"/>
                </a:cubicBezTo>
                <a:cubicBezTo>
                  <a:pt x="305" y="1060"/>
                  <a:pt x="341" y="1076"/>
                  <a:pt x="381" y="1075"/>
                </a:cubicBezTo>
                <a:cubicBezTo>
                  <a:pt x="421" y="1076"/>
                  <a:pt x="457" y="1060"/>
                  <a:pt x="488" y="1029"/>
                </a:cubicBezTo>
                <a:cubicBezTo>
                  <a:pt x="518" y="998"/>
                  <a:pt x="542" y="948"/>
                  <a:pt x="560" y="879"/>
                </a:cubicBezTo>
                <a:cubicBezTo>
                  <a:pt x="577" y="810"/>
                  <a:pt x="586" y="719"/>
                  <a:pt x="586" y="606"/>
                </a:cubicBezTo>
                <a:cubicBezTo>
                  <a:pt x="586" y="494"/>
                  <a:pt x="577" y="405"/>
                  <a:pt x="560" y="337"/>
                </a:cubicBezTo>
                <a:cubicBezTo>
                  <a:pt x="542" y="269"/>
                  <a:pt x="518" y="220"/>
                  <a:pt x="488" y="190"/>
                </a:cubicBezTo>
                <a:cubicBezTo>
                  <a:pt x="457" y="160"/>
                  <a:pt x="421" y="145"/>
                  <a:pt x="381" y="146"/>
                </a:cubicBezTo>
                <a:close/>
                <a:moveTo>
                  <a:pt x="381" y="0"/>
                </a:moveTo>
                <a:cubicBezTo>
                  <a:pt x="498" y="0"/>
                  <a:pt x="590" y="50"/>
                  <a:pt x="658" y="151"/>
                </a:cubicBezTo>
                <a:cubicBezTo>
                  <a:pt x="726" y="251"/>
                  <a:pt x="760" y="403"/>
                  <a:pt x="762" y="606"/>
                </a:cubicBezTo>
                <a:cubicBezTo>
                  <a:pt x="760" y="811"/>
                  <a:pt x="726" y="965"/>
                  <a:pt x="658" y="1067"/>
                </a:cubicBezTo>
                <a:cubicBezTo>
                  <a:pt x="590" y="1169"/>
                  <a:pt x="498" y="1221"/>
                  <a:pt x="381" y="1221"/>
                </a:cubicBezTo>
                <a:cubicBezTo>
                  <a:pt x="264" y="1221"/>
                  <a:pt x="172" y="1169"/>
                  <a:pt x="104" y="1067"/>
                </a:cubicBezTo>
                <a:cubicBezTo>
                  <a:pt x="36" y="965"/>
                  <a:pt x="1" y="811"/>
                  <a:pt x="0" y="606"/>
                </a:cubicBezTo>
                <a:cubicBezTo>
                  <a:pt x="1" y="403"/>
                  <a:pt x="36" y="251"/>
                  <a:pt x="104" y="150"/>
                </a:cubicBezTo>
                <a:cubicBezTo>
                  <a:pt x="172" y="50"/>
                  <a:pt x="264" y="0"/>
                  <a:pt x="381" y="0"/>
                </a:cubicBezTo>
                <a:close/>
              </a:path>
            </a:pathLst>
          </a:custGeom>
          <a:gradFill>
            <a:gsLst>
              <a:gs pos="53000">
                <a:schemeClr val="bg1"/>
              </a:gs>
              <a:gs pos="69000">
                <a:schemeClr val="bg1">
                  <a:alpha val="0"/>
                </a:schemeClr>
              </a:gs>
            </a:gsLst>
            <a:lin ang="5400000" scaled="0"/>
          </a:gradFill>
          <a:ln>
            <a:noFill/>
          </a:ln>
          <a:effectLst/>
        </p:spPr>
        <p:txBody>
          <a:bodyPr wrap="square" lIns="0" tIns="0" rIns="0" bIns="0" rtlCol="0">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altLang="zh-CN" sz="12000" b="0" i="0" u="none" strike="noStrike" kern="1200" cap="none" spc="0" normalizeH="0" baseline="0" noProof="0">
              <a:ln>
                <a:noFill/>
              </a:ln>
              <a:solidFill>
                <a:srgbClr val="FFFFFF"/>
              </a:solidFill>
              <a:effectLst/>
              <a:uLnTx/>
              <a:uFillTx/>
              <a:latin typeface="字由点字美玲体" panose="02010600030101010101" charset="-122"/>
              <a:ea typeface="字由点字美玲体" panose="02010600030101010101" charset="-122"/>
              <a:cs typeface="阿里巴巴普惠体 Medium"/>
              <a:sym typeface="Arial"/>
            </a:endParaRPr>
          </a:p>
        </p:txBody>
      </p:sp>
      <p:pic>
        <p:nvPicPr>
          <p:cNvPr id="5" name="图片 4">
            <a:extLst>
              <a:ext uri="{FF2B5EF4-FFF2-40B4-BE49-F238E27FC236}">
                <a16:creationId xmlns:a16="http://schemas.microsoft.com/office/drawing/2014/main" id="{0A6D2C6A-FDB6-2856-88A7-FB875B38C8D0}"/>
              </a:ext>
            </a:extLst>
          </p:cNvPr>
          <p:cNvPicPr>
            <a:picLocks noChangeAspect="1"/>
          </p:cNvPicPr>
          <p:nvPr/>
        </p:nvPicPr>
        <p:blipFill>
          <a:blip r:embed="rId6"/>
          <a:stretch>
            <a:fillRect/>
          </a:stretch>
        </p:blipFill>
        <p:spPr>
          <a:xfrm>
            <a:off x="4238944" y="1943100"/>
            <a:ext cx="2326464" cy="3297107"/>
          </a:xfrm>
          <a:prstGeom prst="rect">
            <a:avLst/>
          </a:prstGeom>
        </p:spPr>
      </p:pic>
      <p:pic>
        <p:nvPicPr>
          <p:cNvPr id="2" name="图片 1">
            <a:extLst>
              <a:ext uri="{FF2B5EF4-FFF2-40B4-BE49-F238E27FC236}">
                <a16:creationId xmlns:a16="http://schemas.microsoft.com/office/drawing/2014/main" id="{A0652B00-E5CB-423B-4277-F51A14AB6BF4}"/>
              </a:ext>
            </a:extLst>
          </p:cNvPr>
          <p:cNvPicPr>
            <a:picLocks noChangeAspect="1"/>
          </p:cNvPicPr>
          <p:nvPr/>
        </p:nvPicPr>
        <p:blipFill>
          <a:blip r:embed="rId7"/>
          <a:stretch>
            <a:fillRect/>
          </a:stretch>
        </p:blipFill>
        <p:spPr>
          <a:xfrm>
            <a:off x="14955089" y="670878"/>
            <a:ext cx="2621507" cy="725487"/>
          </a:xfrm>
          <a:prstGeom prst="rect">
            <a:avLst/>
          </a:prstGeom>
        </p:spPr>
      </p:pic>
      <p:sp>
        <p:nvSpPr>
          <p:cNvPr id="7" name="文本框 6">
            <a:extLst>
              <a:ext uri="{FF2B5EF4-FFF2-40B4-BE49-F238E27FC236}">
                <a16:creationId xmlns:a16="http://schemas.microsoft.com/office/drawing/2014/main" id="{8F86D88B-B957-B1ED-D20A-AE59C7D94A8D}"/>
              </a:ext>
            </a:extLst>
          </p:cNvPr>
          <p:cNvSpPr txBox="1"/>
          <p:nvPr/>
        </p:nvSpPr>
        <p:spPr>
          <a:xfrm>
            <a:off x="5564922" y="3162300"/>
            <a:ext cx="12192000" cy="1692195"/>
          </a:xfrm>
          <a:prstGeom prst="rect">
            <a:avLst/>
          </a:prstGeom>
          <a:noFill/>
        </p:spPr>
        <p:txBody>
          <a:bodyPr wrap="square" lIns="0" tIns="0" rIns="0" bIns="0" rtlCol="0">
            <a:spAutoFit/>
          </a:bodyPr>
          <a:lstStyle/>
          <a:p>
            <a:pPr algn="ctr">
              <a:lnSpc>
                <a:spcPct val="150000"/>
              </a:lnSpc>
            </a:pPr>
            <a:r>
              <a:rPr lang="zh-CN" altLang="en-US" sz="88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总结</a:t>
            </a:r>
          </a:p>
        </p:txBody>
      </p:sp>
    </p:spTree>
    <p:custDataLst>
      <p:tags r:id="rId1"/>
    </p:custDataLst>
    <p:extLst>
      <p:ext uri="{BB962C8B-B14F-4D97-AF65-F5344CB8AC3E}">
        <p14:creationId xmlns:p14="http://schemas.microsoft.com/office/powerpoint/2010/main" val="1738239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84A85-014C-9318-8579-1C22D94EE374}"/>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9F515D0C-72B6-1887-5470-B0B21CFAEF3D}"/>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B06E7DCB-6E94-0F17-B867-067BDE196349}"/>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F6A2EB73-5664-39BA-9B27-76EBE6CFB4EB}"/>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11194CE8-EFC6-10B7-D890-73F468BC83C2}"/>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3"/>
            <a:stretch>
              <a:fillRect/>
            </a:stretch>
          </a:blipFill>
        </p:spPr>
      </p:sp>
      <p:sp>
        <p:nvSpPr>
          <p:cNvPr id="11" name="TextBox 11">
            <a:extLst>
              <a:ext uri="{FF2B5EF4-FFF2-40B4-BE49-F238E27FC236}">
                <a16:creationId xmlns:a16="http://schemas.microsoft.com/office/drawing/2014/main" id="{5B3B8AB3-2DAE-B865-4477-9D35B6E48327}"/>
              </a:ext>
            </a:extLst>
          </p:cNvPr>
          <p:cNvSpPr txBox="1"/>
          <p:nvPr/>
        </p:nvSpPr>
        <p:spPr>
          <a:xfrm>
            <a:off x="1028700" y="904875"/>
            <a:ext cx="5644054" cy="922945"/>
          </a:xfrm>
          <a:prstGeom prst="rect">
            <a:avLst/>
          </a:prstGeom>
        </p:spPr>
        <p:txBody>
          <a:bodyPr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总结</a:t>
            </a:r>
          </a:p>
        </p:txBody>
      </p:sp>
      <p:sp>
        <p:nvSpPr>
          <p:cNvPr id="20" name="AutoShape 20">
            <a:extLst>
              <a:ext uri="{FF2B5EF4-FFF2-40B4-BE49-F238E27FC236}">
                <a16:creationId xmlns:a16="http://schemas.microsoft.com/office/drawing/2014/main" id="{A8547F58-3C96-B96B-1EBD-EA5A6B53B409}"/>
              </a:ext>
            </a:extLst>
          </p:cNvPr>
          <p:cNvSpPr/>
          <p:nvPr/>
        </p:nvSpPr>
        <p:spPr>
          <a:xfrm>
            <a:off x="3124200" y="1504950"/>
            <a:ext cx="10972450" cy="0"/>
          </a:xfrm>
          <a:prstGeom prst="line">
            <a:avLst/>
          </a:prstGeom>
          <a:ln w="38100" cap="flat">
            <a:solidFill>
              <a:srgbClr val="B01F24">
                <a:alpha val="62745"/>
              </a:srgbClr>
            </a:solidFill>
            <a:prstDash val="solid"/>
            <a:headEnd type="oval" w="lg" len="lg"/>
            <a:tailEnd type="none" w="sm" len="sm"/>
          </a:ln>
        </p:spPr>
      </p:sp>
      <p:sp>
        <p:nvSpPr>
          <p:cNvPr id="21" name="TextBox 12">
            <a:extLst>
              <a:ext uri="{FF2B5EF4-FFF2-40B4-BE49-F238E27FC236}">
                <a16:creationId xmlns:a16="http://schemas.microsoft.com/office/drawing/2014/main" id="{08900D55-ABA0-11EE-CD66-4216005ED817}"/>
              </a:ext>
            </a:extLst>
          </p:cNvPr>
          <p:cNvSpPr txBox="1"/>
          <p:nvPr>
            <p:custDataLst>
              <p:tags r:id="rId1"/>
            </p:custDataLst>
          </p:nvPr>
        </p:nvSpPr>
        <p:spPr>
          <a:xfrm>
            <a:off x="7848600" y="3467100"/>
            <a:ext cx="8464891" cy="3796745"/>
          </a:xfrm>
          <a:prstGeom prst="rect">
            <a:avLst/>
          </a:prstGeom>
        </p:spPr>
        <p:txBody>
          <a:bodyPr wrap="square" lIns="0" tIns="0" rIns="0" bIns="0" rtlCol="0" anchor="t">
            <a:spAutoFit/>
          </a:bodyPr>
          <a:lstStyle/>
          <a:p>
            <a:pPr marL="0" lvl="0" indent="0">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钢琴是一种“几何化”的人类情感表达，它的外形是时代美学的凝固，内部是理性与感性的桥梁。</a:t>
            </a:r>
            <a:endParaRPr lang="en-US" altLang="zh-CN"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endParaRPr>
          </a:p>
          <a:p>
            <a:pPr marL="0" lvl="0" indent="0">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下次我们弹琴时，不妨想象一下琴键跳动着的，不仅仅是五线谱的音符，更是三百年的发声诗学。</a:t>
            </a:r>
          </a:p>
        </p:txBody>
      </p:sp>
      <p:pic>
        <p:nvPicPr>
          <p:cNvPr id="4" name="图片 3">
            <a:extLst>
              <a:ext uri="{FF2B5EF4-FFF2-40B4-BE49-F238E27FC236}">
                <a16:creationId xmlns:a16="http://schemas.microsoft.com/office/drawing/2014/main" id="{24EFAAA8-AD2E-543F-1A1B-7C7EF17CDFF7}"/>
              </a:ext>
            </a:extLst>
          </p:cNvPr>
          <p:cNvPicPr>
            <a:picLocks noChangeAspect="1"/>
          </p:cNvPicPr>
          <p:nvPr/>
        </p:nvPicPr>
        <p:blipFill>
          <a:blip r:embed="rId4">
            <a:extLst>
              <a:ext uri="{28A0092B-C50C-407E-A947-70E740481C1C}">
                <a14:useLocalDpi xmlns:a14="http://schemas.microsoft.com/office/drawing/2010/main" val="0"/>
              </a:ext>
            </a:extLst>
          </a:blip>
          <a:srcRect t="9481"/>
          <a:stretch/>
        </p:blipFill>
        <p:spPr>
          <a:xfrm>
            <a:off x="609600" y="2244934"/>
            <a:ext cx="6781800" cy="7360943"/>
          </a:xfrm>
          <a:prstGeom prst="rect">
            <a:avLst/>
          </a:prstGeom>
        </p:spPr>
      </p:pic>
    </p:spTree>
    <p:extLst>
      <p:ext uri="{BB962C8B-B14F-4D97-AF65-F5344CB8AC3E}">
        <p14:creationId xmlns:p14="http://schemas.microsoft.com/office/powerpoint/2010/main" val="105749969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32">
            <a:extLst>
              <a:ext uri="{FF2B5EF4-FFF2-40B4-BE49-F238E27FC236}">
                <a16:creationId xmlns:a16="http://schemas.microsoft.com/office/drawing/2014/main" id="{4F53C1D1-8739-EA34-86D2-CFAFB8999996}"/>
              </a:ext>
            </a:extLst>
          </p:cNvPr>
          <p:cNvSpPr txBox="1"/>
          <p:nvPr/>
        </p:nvSpPr>
        <p:spPr>
          <a:xfrm>
            <a:off x="15925800" y="444797"/>
            <a:ext cx="5644054" cy="1015406"/>
          </a:xfrm>
          <a:prstGeom prst="rect">
            <a:avLst/>
          </a:prstGeom>
        </p:spPr>
        <p:txBody>
          <a:bodyPr lIns="0" tIns="0" rIns="0" bIns="0" rtlCol="0" anchor="t">
            <a:spAutoFit/>
          </a:bodyPr>
          <a:lstStyle/>
          <a:p>
            <a:pPr>
              <a:lnSpc>
                <a:spcPts val="8400"/>
              </a:lnSpc>
              <a:spcBef>
                <a:spcPct val="0"/>
              </a:spcBef>
            </a:pPr>
            <a:r>
              <a:rPr lang="en-US" sz="6000" dirty="0">
                <a:solidFill>
                  <a:schemeClr val="bg1">
                    <a:lumMod val="95000"/>
                  </a:schemeClr>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04.</a:t>
            </a:r>
            <a:endParaRPr lang="zh-CN" altLang="en-US" sz="6000" dirty="0">
              <a:solidFill>
                <a:schemeClr val="bg1">
                  <a:lumMod val="95000"/>
                </a:schemeClr>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
        <p:nvSpPr>
          <p:cNvPr id="3" name="AutoShape 20">
            <a:extLst>
              <a:ext uri="{FF2B5EF4-FFF2-40B4-BE49-F238E27FC236}">
                <a16:creationId xmlns:a16="http://schemas.microsoft.com/office/drawing/2014/main" id="{2E09F847-5921-98D4-5DBB-A819FD26B321}"/>
              </a:ext>
            </a:extLst>
          </p:cNvPr>
          <p:cNvSpPr/>
          <p:nvPr/>
        </p:nvSpPr>
        <p:spPr>
          <a:xfrm>
            <a:off x="6053557" y="952500"/>
            <a:ext cx="8043093" cy="0"/>
          </a:xfrm>
          <a:prstGeom prst="line">
            <a:avLst/>
          </a:prstGeom>
          <a:ln w="38100" cap="flat">
            <a:solidFill>
              <a:schemeClr val="bg1">
                <a:alpha val="62745"/>
              </a:schemeClr>
            </a:solidFill>
            <a:prstDash val="solid"/>
            <a:headEnd type="oval" w="lg" len="lg"/>
            <a:tailEnd type="none" w="sm" len="sm"/>
          </a:ln>
        </p:spPr>
      </p:sp>
      <p:pic>
        <p:nvPicPr>
          <p:cNvPr id="5" name="图片 4">
            <a:extLst>
              <a:ext uri="{FF2B5EF4-FFF2-40B4-BE49-F238E27FC236}">
                <a16:creationId xmlns:a16="http://schemas.microsoft.com/office/drawing/2014/main" id="{37A5C0AC-3D6A-3824-4F6E-D7C0E4CC4521}"/>
              </a:ext>
            </a:extLst>
          </p:cNvPr>
          <p:cNvPicPr>
            <a:picLocks noChangeAspect="1"/>
          </p:cNvPicPr>
          <p:nvPr/>
        </p:nvPicPr>
        <p:blipFill>
          <a:blip r:embed="rId5"/>
          <a:stretch>
            <a:fillRect/>
          </a:stretch>
        </p:blipFill>
        <p:spPr>
          <a:xfrm>
            <a:off x="762000" y="589756"/>
            <a:ext cx="2627604" cy="725487"/>
          </a:xfrm>
          <a:prstGeom prst="rect">
            <a:avLst/>
          </a:prstGeom>
        </p:spPr>
      </p:pic>
      <p:sp>
        <p:nvSpPr>
          <p:cNvPr id="19" name="文本框 18">
            <a:extLst>
              <a:ext uri="{FF2B5EF4-FFF2-40B4-BE49-F238E27FC236}">
                <a16:creationId xmlns:a16="http://schemas.microsoft.com/office/drawing/2014/main" id="{40EAD727-E494-BED6-474A-07D053565984}"/>
              </a:ext>
            </a:extLst>
          </p:cNvPr>
          <p:cNvSpPr txBox="1"/>
          <p:nvPr/>
        </p:nvSpPr>
        <p:spPr>
          <a:xfrm>
            <a:off x="1752600" y="190500"/>
            <a:ext cx="2769989" cy="10766730"/>
          </a:xfrm>
          <a:prstGeom prst="rect">
            <a:avLst/>
          </a:prstGeom>
          <a:noFill/>
        </p:spPr>
        <p:txBody>
          <a:bodyPr vert="eaVert" wrap="square" lIns="0" tIns="0" rIns="0" bIns="0" rtlCol="0">
            <a:spAutoFit/>
          </a:bodyPr>
          <a:lstStyle/>
          <a:p>
            <a:pPr algn="ctr">
              <a:lnSpc>
                <a:spcPct val="150000"/>
              </a:lnSpc>
            </a:pPr>
            <a:r>
              <a:rPr lang="zh-CN" altLang="en-US" sz="12000" noProof="0" dirty="0">
                <a:ln>
                  <a:noFill/>
                </a:ln>
                <a:solidFill>
                  <a:schemeClr val="bg1"/>
                </a:solidFill>
                <a:effectLst/>
                <a:uLnTx/>
                <a:uFillTx/>
                <a:latin typeface="汉仪雅酷黑简" panose="02010600030101010101" charset="-122"/>
                <a:ea typeface="汉仪雅酷黑简" panose="02010600030101010101" charset="-122"/>
                <a:cs typeface="+mn-ea"/>
                <a:sym typeface="+mn-lt"/>
              </a:rPr>
              <a:t>参考文献</a:t>
            </a:r>
          </a:p>
        </p:txBody>
      </p:sp>
      <p:sp>
        <p:nvSpPr>
          <p:cNvPr id="20" name="TextBox 30">
            <a:extLst>
              <a:ext uri="{FF2B5EF4-FFF2-40B4-BE49-F238E27FC236}">
                <a16:creationId xmlns:a16="http://schemas.microsoft.com/office/drawing/2014/main" id="{8D8FFAFF-85E2-3D45-7642-FAE3123CB8B3}"/>
              </a:ext>
            </a:extLst>
          </p:cNvPr>
          <p:cNvSpPr txBox="1"/>
          <p:nvPr>
            <p:custDataLst>
              <p:tags r:id="rId1"/>
            </p:custDataLst>
          </p:nvPr>
        </p:nvSpPr>
        <p:spPr>
          <a:xfrm>
            <a:off x="8686798" y="2304603"/>
            <a:ext cx="6676613" cy="2432845"/>
          </a:xfrm>
          <a:prstGeom prst="rect">
            <a:avLst/>
          </a:prstGeom>
        </p:spPr>
        <p:txBody>
          <a:bodyPr lIns="0" tIns="0" rIns="0" bIns="0" rtlCol="0" anchor="t">
            <a:spAutoFit/>
          </a:bodyPr>
          <a:lstStyle/>
          <a:p>
            <a:pPr algn="just">
              <a:lnSpc>
                <a:spcPts val="3190"/>
              </a:lnSpc>
            </a:pP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1.	The Piano: A History in 100 Pieces - Susan Tomes (Yale University Press)</a:t>
            </a:r>
          </a:p>
          <a:p>
            <a:pPr algn="just">
              <a:lnSpc>
                <a:spcPts val="3190"/>
              </a:lnSpc>
            </a:pP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2.	Men, Women &amp; Pianos - Arthur Loesser (Dover Publications)</a:t>
            </a:r>
          </a:p>
          <a:p>
            <a:pPr algn="just">
              <a:lnSpc>
                <a:spcPts val="3190"/>
              </a:lnSpc>
            </a:pP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3.	Steinway &amp; Sons - Richard K. Lieberman (Yale University Press)</a:t>
            </a:r>
          </a:p>
        </p:txBody>
      </p:sp>
      <p:sp>
        <p:nvSpPr>
          <p:cNvPr id="21" name="TextBox 30">
            <a:extLst>
              <a:ext uri="{FF2B5EF4-FFF2-40B4-BE49-F238E27FC236}">
                <a16:creationId xmlns:a16="http://schemas.microsoft.com/office/drawing/2014/main" id="{82B8E93A-8393-48DD-5777-5FE77532B7A6}"/>
              </a:ext>
            </a:extLst>
          </p:cNvPr>
          <p:cNvSpPr txBox="1"/>
          <p:nvPr>
            <p:custDataLst>
              <p:tags r:id="rId2"/>
            </p:custDataLst>
          </p:nvPr>
        </p:nvSpPr>
        <p:spPr>
          <a:xfrm>
            <a:off x="8519902" y="6667500"/>
            <a:ext cx="7010403" cy="2432845"/>
          </a:xfrm>
          <a:prstGeom prst="rect">
            <a:avLst/>
          </a:prstGeom>
        </p:spPr>
        <p:txBody>
          <a:bodyPr wrap="square" lIns="0" tIns="0" rIns="0" bIns="0" rtlCol="0" anchor="t">
            <a:spAutoFit/>
          </a:bodyPr>
          <a:lstStyle/>
          <a:p>
            <a:pPr algn="just">
              <a:lnSpc>
                <a:spcPts val="3190"/>
              </a:lnSpc>
            </a:pP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4. Horowitz: His Life and Music - Harold C. Schonberg (Simon &amp; Schuster)</a:t>
            </a:r>
          </a:p>
          <a:p>
            <a:pPr algn="just">
              <a:lnSpc>
                <a:spcPts val="3190"/>
              </a:lnSpc>
            </a:pP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5. Glenn Gould: A Life and Variations - Otto Friedrich (Random House)</a:t>
            </a:r>
          </a:p>
          <a:p>
            <a:pPr algn="just">
              <a:lnSpc>
                <a:spcPts val="3190"/>
              </a:lnSpc>
            </a:pP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6. Rachmaninoff's Recollections - Oskar von </a:t>
            </a:r>
            <a:r>
              <a:rPr lang="en-US" sz="2400" dirty="0" err="1">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Riesemann</a:t>
            </a: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 (Macmillan)</a:t>
            </a:r>
          </a:p>
        </p:txBody>
      </p:sp>
      <p:sp>
        <p:nvSpPr>
          <p:cNvPr id="24" name="文本框 23">
            <a:extLst>
              <a:ext uri="{FF2B5EF4-FFF2-40B4-BE49-F238E27FC236}">
                <a16:creationId xmlns:a16="http://schemas.microsoft.com/office/drawing/2014/main" id="{EEEFEB0A-0745-21A4-994F-F68A709F7944}"/>
              </a:ext>
            </a:extLst>
          </p:cNvPr>
          <p:cNvSpPr txBox="1"/>
          <p:nvPr/>
        </p:nvSpPr>
        <p:spPr>
          <a:xfrm>
            <a:off x="7848600" y="1263800"/>
            <a:ext cx="5791200" cy="814582"/>
          </a:xfrm>
          <a:prstGeom prst="rect">
            <a:avLst/>
          </a:prstGeom>
          <a:noFill/>
        </p:spPr>
        <p:txBody>
          <a:bodyPr wrap="square" lIns="0" tIns="0" rIns="0" bIns="0" rtlCol="0">
            <a:spAutoFit/>
          </a:bodyPr>
          <a:lstStyle/>
          <a:p>
            <a:pPr algn="ctr">
              <a:lnSpc>
                <a:spcPct val="150000"/>
              </a:lnSpc>
            </a:pPr>
            <a:r>
              <a:rPr lang="zh-CN" altLang="en-US" sz="4000" dirty="0">
                <a:solidFill>
                  <a:schemeClr val="bg1"/>
                </a:solidFill>
                <a:effectLst>
                  <a:outerShdw blurRad="50800" dist="38100" dir="5400000" algn="t" rotWithShape="0">
                    <a:schemeClr val="tx1">
                      <a:alpha val="87000"/>
                    </a:schemeClr>
                  </a:outerShdw>
                </a:effectLst>
                <a:latin typeface="汉仪中秀体简" panose="00020600040101010101" pitchFamily="18" charset="-122"/>
                <a:ea typeface="汉仪中秀体简" panose="00020600040101010101" pitchFamily="18" charset="-122"/>
                <a:cs typeface="+mn-ea"/>
                <a:sym typeface="+mn-lt"/>
              </a:rPr>
              <a:t>音乐史与钢琴制造</a:t>
            </a:r>
            <a:endParaRPr lang="zh-CN" altLang="en-US" sz="4000" noProof="0" dirty="0">
              <a:ln>
                <a:noFill/>
              </a:ln>
              <a:solidFill>
                <a:schemeClr val="bg1"/>
              </a:solidFill>
              <a:effectLst>
                <a:outerShdw blurRad="50800" dist="38100" dir="5400000" algn="t" rotWithShape="0">
                  <a:schemeClr val="tx1">
                    <a:alpha val="87000"/>
                  </a:schemeClr>
                </a:outerShdw>
              </a:effectLst>
              <a:uLnTx/>
              <a:uFillTx/>
              <a:latin typeface="汉仪中秀体简" panose="00020600040101010101" pitchFamily="18" charset="-122"/>
              <a:ea typeface="汉仪中秀体简" panose="00020600040101010101" pitchFamily="18" charset="-122"/>
              <a:cs typeface="+mn-ea"/>
              <a:sym typeface="+mn-lt"/>
            </a:endParaRPr>
          </a:p>
        </p:txBody>
      </p:sp>
      <p:sp>
        <p:nvSpPr>
          <p:cNvPr id="25" name="文本框 24">
            <a:extLst>
              <a:ext uri="{FF2B5EF4-FFF2-40B4-BE49-F238E27FC236}">
                <a16:creationId xmlns:a16="http://schemas.microsoft.com/office/drawing/2014/main" id="{469C7CFA-E461-7C86-988C-11917ECA6D50}"/>
              </a:ext>
            </a:extLst>
          </p:cNvPr>
          <p:cNvSpPr txBox="1"/>
          <p:nvPr/>
        </p:nvSpPr>
        <p:spPr>
          <a:xfrm>
            <a:off x="7850220" y="5703737"/>
            <a:ext cx="4722779" cy="814582"/>
          </a:xfrm>
          <a:prstGeom prst="rect">
            <a:avLst/>
          </a:prstGeom>
          <a:noFill/>
        </p:spPr>
        <p:txBody>
          <a:bodyPr wrap="square" lIns="0" tIns="0" rIns="0" bIns="0" rtlCol="0">
            <a:spAutoFit/>
          </a:bodyPr>
          <a:lstStyle/>
          <a:p>
            <a:pPr algn="ctr">
              <a:lnSpc>
                <a:spcPct val="150000"/>
              </a:lnSpc>
            </a:pPr>
            <a:r>
              <a:rPr lang="zh-CN" altLang="en-US" sz="4000" dirty="0">
                <a:solidFill>
                  <a:schemeClr val="bg1"/>
                </a:solidFill>
                <a:effectLst>
                  <a:outerShdw blurRad="50800" dist="38100" dir="5400000" algn="t" rotWithShape="0">
                    <a:schemeClr val="tx1">
                      <a:alpha val="58000"/>
                    </a:schemeClr>
                  </a:outerShdw>
                </a:effectLst>
                <a:latin typeface="汉仪中秀体简" panose="00020600040101010101" pitchFamily="18" charset="-122"/>
                <a:ea typeface="汉仪中秀体简" panose="00020600040101010101" pitchFamily="18" charset="-122"/>
                <a:cs typeface="+mn-ea"/>
                <a:sym typeface="+mn-lt"/>
              </a:rPr>
              <a:t>钢琴家传记与档案</a:t>
            </a:r>
            <a:endParaRPr lang="zh-CN" altLang="en-US" sz="4000" noProof="0" dirty="0">
              <a:ln>
                <a:noFill/>
              </a:ln>
              <a:solidFill>
                <a:schemeClr val="bg1"/>
              </a:solidFill>
              <a:effectLst>
                <a:outerShdw blurRad="50800" dist="38100" dir="5400000" algn="t" rotWithShape="0">
                  <a:schemeClr val="tx1">
                    <a:alpha val="88000"/>
                  </a:schemeClr>
                </a:outerShdw>
              </a:effectLst>
              <a:uLnTx/>
              <a:uFillTx/>
              <a:latin typeface="汉仪中秀体简" panose="00020600040101010101" pitchFamily="18" charset="-122"/>
              <a:ea typeface="汉仪中秀体简" panose="00020600040101010101" pitchFamily="18" charset="-122"/>
              <a:cs typeface="+mn-ea"/>
              <a:sym typeface="+mn-lt"/>
            </a:endParaRPr>
          </a:p>
        </p:txBody>
      </p:sp>
    </p:spTree>
    <p:extLst>
      <p:ext uri="{BB962C8B-B14F-4D97-AF65-F5344CB8AC3E}">
        <p14:creationId xmlns:p14="http://schemas.microsoft.com/office/powerpoint/2010/main" val="25769519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4"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9AEEB5-17F6-8F42-E8EF-C4969BCAB146}"/>
              </a:ext>
            </a:extLst>
          </p:cNvPr>
          <p:cNvPicPr>
            <a:picLocks noChangeAspect="1"/>
          </p:cNvPicPr>
          <p:nvPr/>
        </p:nvPicPr>
        <p:blipFill>
          <a:blip r:embed="rId5"/>
          <a:stretch>
            <a:fillRect/>
          </a:stretch>
        </p:blipFill>
        <p:spPr>
          <a:xfrm>
            <a:off x="14898396" y="589756"/>
            <a:ext cx="2627604" cy="725487"/>
          </a:xfrm>
          <a:prstGeom prst="rect">
            <a:avLst/>
          </a:prstGeom>
        </p:spPr>
      </p:pic>
      <p:sp>
        <p:nvSpPr>
          <p:cNvPr id="3" name="AutoShape 20">
            <a:extLst>
              <a:ext uri="{FF2B5EF4-FFF2-40B4-BE49-F238E27FC236}">
                <a16:creationId xmlns:a16="http://schemas.microsoft.com/office/drawing/2014/main" id="{72DA96C6-A764-9500-EA65-113D8E93C10E}"/>
              </a:ext>
            </a:extLst>
          </p:cNvPr>
          <p:cNvSpPr/>
          <p:nvPr/>
        </p:nvSpPr>
        <p:spPr>
          <a:xfrm>
            <a:off x="5715000" y="952500"/>
            <a:ext cx="8043093" cy="0"/>
          </a:xfrm>
          <a:prstGeom prst="line">
            <a:avLst/>
          </a:prstGeom>
          <a:ln w="38100" cap="flat">
            <a:solidFill>
              <a:schemeClr val="bg1">
                <a:alpha val="62745"/>
              </a:schemeClr>
            </a:solidFill>
            <a:prstDash val="solid"/>
            <a:headEnd type="oval" w="lg" len="lg"/>
            <a:tailEnd type="none" w="sm" len="sm"/>
          </a:ln>
        </p:spPr>
      </p:sp>
      <p:sp>
        <p:nvSpPr>
          <p:cNvPr id="4" name="TextBox 32">
            <a:extLst>
              <a:ext uri="{FF2B5EF4-FFF2-40B4-BE49-F238E27FC236}">
                <a16:creationId xmlns:a16="http://schemas.microsoft.com/office/drawing/2014/main" id="{6B1F366E-D070-DE54-B54B-A7146227BAA5}"/>
              </a:ext>
            </a:extLst>
          </p:cNvPr>
          <p:cNvSpPr txBox="1"/>
          <p:nvPr/>
        </p:nvSpPr>
        <p:spPr>
          <a:xfrm>
            <a:off x="1066800" y="444797"/>
            <a:ext cx="5644054" cy="1015406"/>
          </a:xfrm>
          <a:prstGeom prst="rect">
            <a:avLst/>
          </a:prstGeom>
        </p:spPr>
        <p:txBody>
          <a:bodyPr lIns="0" tIns="0" rIns="0" bIns="0" rtlCol="0" anchor="t">
            <a:spAutoFit/>
          </a:bodyPr>
          <a:lstStyle/>
          <a:p>
            <a:pPr>
              <a:lnSpc>
                <a:spcPts val="8400"/>
              </a:lnSpc>
              <a:spcBef>
                <a:spcPct val="0"/>
              </a:spcBef>
            </a:pPr>
            <a:r>
              <a:rPr lang="en-US" sz="6000" dirty="0">
                <a:solidFill>
                  <a:schemeClr val="bg1">
                    <a:lumMod val="95000"/>
                  </a:schemeClr>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04.</a:t>
            </a:r>
            <a:endParaRPr lang="zh-CN" altLang="en-US" sz="6000" dirty="0">
              <a:solidFill>
                <a:schemeClr val="bg1">
                  <a:lumMod val="95000"/>
                </a:schemeClr>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
        <p:nvSpPr>
          <p:cNvPr id="5" name="文本框 4">
            <a:extLst>
              <a:ext uri="{FF2B5EF4-FFF2-40B4-BE49-F238E27FC236}">
                <a16:creationId xmlns:a16="http://schemas.microsoft.com/office/drawing/2014/main" id="{B9BB9B9C-0EB6-A34D-035E-D1FC5FBF639F}"/>
              </a:ext>
            </a:extLst>
          </p:cNvPr>
          <p:cNvSpPr txBox="1"/>
          <p:nvPr/>
        </p:nvSpPr>
        <p:spPr>
          <a:xfrm>
            <a:off x="15316200" y="190500"/>
            <a:ext cx="2769989" cy="10766730"/>
          </a:xfrm>
          <a:prstGeom prst="rect">
            <a:avLst/>
          </a:prstGeom>
          <a:noFill/>
        </p:spPr>
        <p:txBody>
          <a:bodyPr vert="eaVert" wrap="square" lIns="0" tIns="0" rIns="0" bIns="0" rtlCol="0">
            <a:spAutoFit/>
          </a:bodyPr>
          <a:lstStyle/>
          <a:p>
            <a:pPr algn="ctr">
              <a:lnSpc>
                <a:spcPct val="150000"/>
              </a:lnSpc>
            </a:pPr>
            <a:r>
              <a:rPr lang="zh-CN" altLang="en-US" sz="12000" noProof="0" dirty="0">
                <a:solidFill>
                  <a:schemeClr val="bg1"/>
                </a:solidFill>
                <a:latin typeface="汉仪雅酷黑简" panose="02010600030101010101" charset="-122"/>
                <a:ea typeface="汉仪雅酷黑简" panose="02010600030101010101" charset="-122"/>
                <a:cs typeface="+mn-ea"/>
                <a:sym typeface="+mn-lt"/>
              </a:rPr>
              <a:t>参考文献</a:t>
            </a:r>
            <a:endParaRPr lang="zh-CN" altLang="en-US" sz="12000" noProof="0" dirty="0">
              <a:ln>
                <a:noFill/>
              </a:ln>
              <a:solidFill>
                <a:schemeClr val="bg1"/>
              </a:solidFill>
              <a:effectLst/>
              <a:uLnTx/>
              <a:uFillTx/>
              <a:latin typeface="汉仪雅酷黑简" panose="02010600030101010101" charset="-122"/>
              <a:ea typeface="汉仪雅酷黑简" panose="02010600030101010101" charset="-122"/>
              <a:cs typeface="+mn-ea"/>
              <a:sym typeface="+mn-lt"/>
            </a:endParaRPr>
          </a:p>
        </p:txBody>
      </p:sp>
      <p:sp>
        <p:nvSpPr>
          <p:cNvPr id="6" name="文本框 5">
            <a:extLst>
              <a:ext uri="{FF2B5EF4-FFF2-40B4-BE49-F238E27FC236}">
                <a16:creationId xmlns:a16="http://schemas.microsoft.com/office/drawing/2014/main" id="{FB3E4F7E-9B9A-2144-92E4-6DAC8C9751BC}"/>
              </a:ext>
            </a:extLst>
          </p:cNvPr>
          <p:cNvSpPr txBox="1"/>
          <p:nvPr/>
        </p:nvSpPr>
        <p:spPr>
          <a:xfrm>
            <a:off x="6172200" y="1366761"/>
            <a:ext cx="4267200" cy="814582"/>
          </a:xfrm>
          <a:prstGeom prst="rect">
            <a:avLst/>
          </a:prstGeom>
          <a:noFill/>
        </p:spPr>
        <p:txBody>
          <a:bodyPr wrap="square" lIns="0" tIns="0" rIns="0" bIns="0" rtlCol="0">
            <a:spAutoFit/>
          </a:bodyPr>
          <a:lstStyle/>
          <a:p>
            <a:pPr algn="ctr">
              <a:lnSpc>
                <a:spcPct val="150000"/>
              </a:lnSpc>
            </a:pPr>
            <a:r>
              <a:rPr lang="zh-CN" altLang="en-US" sz="4000" dirty="0">
                <a:solidFill>
                  <a:schemeClr val="bg1"/>
                </a:solidFill>
                <a:effectLst>
                  <a:outerShdw blurRad="50800" dist="38100" dir="5400000" algn="t" rotWithShape="0">
                    <a:schemeClr val="tx1">
                      <a:alpha val="87000"/>
                    </a:schemeClr>
                  </a:outerShdw>
                </a:effectLst>
                <a:latin typeface="汉仪中秀体简" panose="00020600040101010101" pitchFamily="18" charset="-122"/>
                <a:ea typeface="汉仪中秀体简" panose="00020600040101010101" pitchFamily="18" charset="-122"/>
                <a:cs typeface="+mn-ea"/>
                <a:sym typeface="+mn-lt"/>
              </a:rPr>
              <a:t>专业期刊与报告</a:t>
            </a:r>
            <a:endParaRPr lang="zh-CN" altLang="en-US" sz="4000" noProof="0" dirty="0">
              <a:ln>
                <a:noFill/>
              </a:ln>
              <a:solidFill>
                <a:schemeClr val="bg1"/>
              </a:solidFill>
              <a:effectLst>
                <a:outerShdw blurRad="50800" dist="38100" dir="5400000" algn="t" rotWithShape="0">
                  <a:schemeClr val="tx1">
                    <a:alpha val="87000"/>
                  </a:schemeClr>
                </a:outerShdw>
              </a:effectLst>
              <a:uLnTx/>
              <a:uFillTx/>
              <a:latin typeface="汉仪中秀体简" panose="00020600040101010101" pitchFamily="18" charset="-122"/>
              <a:ea typeface="汉仪中秀体简" panose="00020600040101010101" pitchFamily="18" charset="-122"/>
              <a:cs typeface="+mn-ea"/>
              <a:sym typeface="+mn-lt"/>
            </a:endParaRPr>
          </a:p>
        </p:txBody>
      </p:sp>
      <p:sp>
        <p:nvSpPr>
          <p:cNvPr id="7" name="文本框 6">
            <a:extLst>
              <a:ext uri="{FF2B5EF4-FFF2-40B4-BE49-F238E27FC236}">
                <a16:creationId xmlns:a16="http://schemas.microsoft.com/office/drawing/2014/main" id="{061F54B5-00BB-842C-A6EB-412AE6B44C4E}"/>
              </a:ext>
            </a:extLst>
          </p:cNvPr>
          <p:cNvSpPr txBox="1"/>
          <p:nvPr/>
        </p:nvSpPr>
        <p:spPr>
          <a:xfrm>
            <a:off x="3915187" y="5587720"/>
            <a:ext cx="6676613" cy="814582"/>
          </a:xfrm>
          <a:prstGeom prst="rect">
            <a:avLst/>
          </a:prstGeom>
          <a:noFill/>
        </p:spPr>
        <p:txBody>
          <a:bodyPr wrap="square" lIns="0" tIns="0" rIns="0" bIns="0" rtlCol="0">
            <a:spAutoFit/>
          </a:bodyPr>
          <a:lstStyle/>
          <a:p>
            <a:pPr algn="ctr">
              <a:lnSpc>
                <a:spcPct val="150000"/>
              </a:lnSpc>
            </a:pPr>
            <a:r>
              <a:rPr lang="zh-CN" altLang="en-US" sz="4000" dirty="0">
                <a:solidFill>
                  <a:schemeClr val="bg1"/>
                </a:solidFill>
                <a:effectLst>
                  <a:outerShdw blurRad="50800" dist="38100" dir="5400000" algn="t" rotWithShape="0">
                    <a:schemeClr val="tx1">
                      <a:alpha val="87000"/>
                    </a:schemeClr>
                  </a:outerShdw>
                </a:effectLst>
                <a:latin typeface="汉仪中秀体简" panose="00020600040101010101" pitchFamily="18" charset="-122"/>
                <a:ea typeface="汉仪中秀体简" panose="00020600040101010101" pitchFamily="18" charset="-122"/>
                <a:cs typeface="+mn-ea"/>
                <a:sym typeface="+mn-lt"/>
              </a:rPr>
              <a:t>博物馆与收藏与影像资料</a:t>
            </a:r>
            <a:endParaRPr lang="zh-CN" altLang="en-US" sz="4000" noProof="0" dirty="0">
              <a:ln>
                <a:noFill/>
              </a:ln>
              <a:solidFill>
                <a:schemeClr val="bg1"/>
              </a:solidFill>
              <a:effectLst>
                <a:outerShdw blurRad="50800" dist="38100" dir="5400000" algn="t" rotWithShape="0">
                  <a:schemeClr val="tx1">
                    <a:alpha val="87000"/>
                  </a:schemeClr>
                </a:outerShdw>
              </a:effectLst>
              <a:uLnTx/>
              <a:uFillTx/>
              <a:latin typeface="汉仪中秀体简" panose="00020600040101010101" pitchFamily="18" charset="-122"/>
              <a:ea typeface="汉仪中秀体简" panose="00020600040101010101" pitchFamily="18" charset="-122"/>
              <a:cs typeface="+mn-ea"/>
              <a:sym typeface="+mn-lt"/>
            </a:endParaRPr>
          </a:p>
        </p:txBody>
      </p:sp>
      <p:sp>
        <p:nvSpPr>
          <p:cNvPr id="8" name="TextBox 30">
            <a:extLst>
              <a:ext uri="{FF2B5EF4-FFF2-40B4-BE49-F238E27FC236}">
                <a16:creationId xmlns:a16="http://schemas.microsoft.com/office/drawing/2014/main" id="{5675BCC9-D64D-7EDB-7DA2-298AC50BAD9F}"/>
              </a:ext>
            </a:extLst>
          </p:cNvPr>
          <p:cNvSpPr txBox="1"/>
          <p:nvPr>
            <p:custDataLst>
              <p:tags r:id="rId1"/>
            </p:custDataLst>
          </p:nvPr>
        </p:nvSpPr>
        <p:spPr>
          <a:xfrm>
            <a:off x="3015281" y="6585923"/>
            <a:ext cx="6676613" cy="2432845"/>
          </a:xfrm>
          <a:prstGeom prst="rect">
            <a:avLst/>
          </a:prstGeom>
        </p:spPr>
        <p:txBody>
          <a:bodyPr lIns="0" tIns="0" rIns="0" bIns="0" rtlCol="0" anchor="t">
            <a:spAutoFit/>
          </a:bodyPr>
          <a:lstStyle/>
          <a:p>
            <a:pPr>
              <a:lnSpc>
                <a:spcPts val="3190"/>
              </a:lnSpc>
            </a:pP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10. </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俄罗斯格林卡博物馆 </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拉赫玛尼诺夫钢琴档案</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p>
          <a:p>
            <a:pPr>
              <a:lnSpc>
                <a:spcPts val="3190"/>
              </a:lnSpc>
            </a:pP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11. </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多伦多古尔德中心 </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CP-70</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技术文件</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p>
          <a:p>
            <a:pPr>
              <a:lnSpc>
                <a:spcPts val="3190"/>
              </a:lnSpc>
            </a:pP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12. </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柏林音乐博物馆 </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战地钢琴文献</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p>
          <a:p>
            <a:pPr>
              <a:lnSpc>
                <a:spcPts val="3190"/>
              </a:lnSpc>
            </a:pP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13. </a:t>
            </a: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The Last Romantic (</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霍洛维茨纪录片</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 1985)</a:t>
            </a:r>
          </a:p>
          <a:p>
            <a:pPr>
              <a:lnSpc>
                <a:spcPts val="3190"/>
              </a:lnSpc>
            </a:pP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14. </a:t>
            </a: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Glenn Gould: The Alchemist (CBC</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档案馆</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p>
          <a:p>
            <a:pPr>
              <a:lnSpc>
                <a:spcPts val="3190"/>
              </a:lnSpc>
            </a:pP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15. 2008</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北京奥运会</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/2010</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世博会官方影像记录</a:t>
            </a:r>
          </a:p>
        </p:txBody>
      </p:sp>
      <p:sp>
        <p:nvSpPr>
          <p:cNvPr id="9" name="TextBox 30">
            <a:extLst>
              <a:ext uri="{FF2B5EF4-FFF2-40B4-BE49-F238E27FC236}">
                <a16:creationId xmlns:a16="http://schemas.microsoft.com/office/drawing/2014/main" id="{84967E7B-43D3-3064-8003-DE92E4552B08}"/>
              </a:ext>
            </a:extLst>
          </p:cNvPr>
          <p:cNvSpPr txBox="1"/>
          <p:nvPr>
            <p:custDataLst>
              <p:tags r:id="rId2"/>
            </p:custDataLst>
          </p:nvPr>
        </p:nvSpPr>
        <p:spPr>
          <a:xfrm>
            <a:off x="2991036" y="2362182"/>
            <a:ext cx="6676613" cy="2432845"/>
          </a:xfrm>
          <a:prstGeom prst="rect">
            <a:avLst/>
          </a:prstGeom>
        </p:spPr>
        <p:txBody>
          <a:bodyPr lIns="0" tIns="0" rIns="0" bIns="0" rtlCol="0" anchor="t">
            <a:spAutoFit/>
          </a:bodyPr>
          <a:lstStyle/>
          <a:p>
            <a:pPr>
              <a:lnSpc>
                <a:spcPts val="3190"/>
              </a:lnSpc>
            </a:pP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7. "Materials in Piano Design" - Journal of the Acoustical Society of America</a:t>
            </a:r>
          </a:p>
          <a:p>
            <a:pPr>
              <a:lnSpc>
                <a:spcPts val="3190"/>
              </a:lnSpc>
            </a:pP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8. "Historic Concert Grands Analysis" - Piano Technicians Journal</a:t>
            </a:r>
          </a:p>
          <a:p>
            <a:pPr>
              <a:lnSpc>
                <a:spcPts val="3190"/>
              </a:lnSpc>
            </a:pPr>
            <a:r>
              <a:rPr 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9. Steinway Artists Archives (</a:t>
            </a:r>
            <a:r>
              <a:rPr lang="zh-CN" altLang="en-US"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官方艺术家定制记录</a:t>
            </a:r>
            <a:r>
              <a:rPr lang="en-US" altLang="zh-CN" sz="2400" dirty="0">
                <a:solidFill>
                  <a:schemeClr val="bg1"/>
                </a:solidFill>
                <a:latin typeface="汉仪润圆-45简" panose="00020600040101010101" charset="-122"/>
                <a:ea typeface="汉仪润圆-45简" panose="00020600040101010101" charset="-122"/>
                <a:cs typeface="思源黑体" panose="020B0500000000000000" charset="-122"/>
                <a:sym typeface="思源黑体" panose="020B0500000000000000" charset="-122"/>
              </a:rPr>
              <a:t>)</a:t>
            </a:r>
          </a:p>
        </p:txBody>
      </p:sp>
    </p:spTree>
    <p:extLst>
      <p:ext uri="{BB962C8B-B14F-4D97-AF65-F5344CB8AC3E}">
        <p14:creationId xmlns:p14="http://schemas.microsoft.com/office/powerpoint/2010/main" val="2975778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flipH="1">
            <a:off x="0" y="-31115"/>
            <a:ext cx="18363565" cy="8390255"/>
            <a:chOff x="0" y="0"/>
            <a:chExt cx="3045065" cy="1620513"/>
          </a:xfrm>
        </p:grpSpPr>
        <p:sp>
          <p:nvSpPr>
            <p:cNvPr id="6" name="Freeform 6"/>
            <p:cNvSpPr/>
            <p:nvPr/>
          </p:nvSpPr>
          <p:spPr>
            <a:xfrm>
              <a:off x="0" y="0"/>
              <a:ext cx="3045065" cy="1620513"/>
            </a:xfrm>
            <a:prstGeom prst="round1Rect">
              <a:avLst/>
            </a:prstGeom>
            <a:blipFill rotWithShape="0">
              <a:blip r:embed="rId2"/>
              <a:stretch>
                <a:fillRect t="-106000" b="-77000"/>
              </a:stretch>
            </a:blipFill>
          </p:spPr>
        </p:sp>
      </p:grpSp>
      <p:grpSp>
        <p:nvGrpSpPr>
          <p:cNvPr id="7" name="Group 7"/>
          <p:cNvGrpSpPr/>
          <p:nvPr/>
        </p:nvGrpSpPr>
        <p:grpSpPr>
          <a:xfrm rot="10800000" flipH="1">
            <a:off x="-240030" y="-85091"/>
            <a:ext cx="18909030" cy="8782685"/>
            <a:chOff x="494503" y="-627372"/>
            <a:chExt cx="4949092" cy="2793078"/>
          </a:xfrm>
        </p:grpSpPr>
        <p:sp>
          <p:nvSpPr>
            <p:cNvPr id="8" name="Freeform 8"/>
            <p:cNvSpPr/>
            <p:nvPr/>
          </p:nvSpPr>
          <p:spPr>
            <a:xfrm>
              <a:off x="557879" y="-627372"/>
              <a:ext cx="4885716" cy="2754872"/>
            </a:xfrm>
            <a:prstGeom prst="round1Rect">
              <a:avLst/>
            </a:prstGeom>
            <a:solidFill>
              <a:srgbClr val="703333">
                <a:alpha val="46667"/>
              </a:srgbClr>
            </a:solidFill>
          </p:spPr>
        </p:sp>
        <p:sp>
          <p:nvSpPr>
            <p:cNvPr id="9" name="TextBox 9"/>
            <p:cNvSpPr txBox="1"/>
            <p:nvPr/>
          </p:nvSpPr>
          <p:spPr>
            <a:xfrm>
              <a:off x="494503" y="-627298"/>
              <a:ext cx="4865479" cy="2793004"/>
            </a:xfrm>
            <a:prstGeom prst="round1Rect">
              <a:avLst/>
            </a:prstGeom>
          </p:spPr>
          <p:txBody>
            <a:bodyPr lIns="50800" tIns="50800" rIns="50800" bIns="50800" rtlCol="0" anchor="ctr"/>
            <a:lstStyle/>
            <a:p>
              <a:pPr algn="ctr">
                <a:lnSpc>
                  <a:spcPts val="2660"/>
                </a:lnSpc>
                <a:spcBef>
                  <a:spcPct val="0"/>
                </a:spcBef>
              </a:pPr>
              <a:endParaRPr/>
            </a:p>
          </p:txBody>
        </p:sp>
      </p:grpSp>
      <p:grpSp>
        <p:nvGrpSpPr>
          <p:cNvPr id="45" name="Group 10"/>
          <p:cNvGrpSpPr/>
          <p:nvPr/>
        </p:nvGrpSpPr>
        <p:grpSpPr>
          <a:xfrm>
            <a:off x="5867638" y="6314376"/>
            <a:ext cx="3686407" cy="751573"/>
            <a:chOff x="0" y="0"/>
            <a:chExt cx="970906" cy="197945"/>
          </a:xfrm>
        </p:grpSpPr>
        <p:sp>
          <p:nvSpPr>
            <p:cNvPr id="46" name="Freeform 11"/>
            <p:cNvSpPr/>
            <p:nvPr/>
          </p:nvSpPr>
          <p:spPr>
            <a:xfrm>
              <a:off x="0" y="0"/>
              <a:ext cx="970906" cy="197945"/>
            </a:xfrm>
            <a:custGeom>
              <a:avLst/>
              <a:gdLst/>
              <a:ahLst/>
              <a:cxnLst/>
              <a:rect l="l" t="t" r="r" b="b"/>
              <a:pathLst>
                <a:path w="970906" h="197945">
                  <a:moveTo>
                    <a:pt x="98973" y="0"/>
                  </a:moveTo>
                  <a:lnTo>
                    <a:pt x="871933" y="0"/>
                  </a:lnTo>
                  <a:cubicBezTo>
                    <a:pt x="898182" y="0"/>
                    <a:pt x="923356" y="10427"/>
                    <a:pt x="941917" y="28988"/>
                  </a:cubicBezTo>
                  <a:cubicBezTo>
                    <a:pt x="960478" y="47549"/>
                    <a:pt x="970906" y="72723"/>
                    <a:pt x="970906" y="98973"/>
                  </a:cubicBezTo>
                  <a:lnTo>
                    <a:pt x="970906" y="98973"/>
                  </a:lnTo>
                  <a:cubicBezTo>
                    <a:pt x="970906" y="153634"/>
                    <a:pt x="926594" y="197945"/>
                    <a:pt x="87193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B01F24"/>
            </a:solidFill>
          </p:spPr>
        </p:sp>
        <p:sp>
          <p:nvSpPr>
            <p:cNvPr id="47" name="TextBox 12"/>
            <p:cNvSpPr txBox="1"/>
            <p:nvPr/>
          </p:nvSpPr>
          <p:spPr>
            <a:xfrm>
              <a:off x="0" y="-38100"/>
              <a:ext cx="970906" cy="236045"/>
            </a:xfrm>
            <a:prstGeom prst="rect">
              <a:avLst/>
            </a:prstGeom>
          </p:spPr>
          <p:txBody>
            <a:bodyPr lIns="50800" tIns="50800" rIns="50800" bIns="50800" rtlCol="0" anchor="ctr"/>
            <a:lstStyle/>
            <a:p>
              <a:pPr algn="ctr">
                <a:lnSpc>
                  <a:spcPts val="2660"/>
                </a:lnSpc>
              </a:pPr>
              <a:endParaRPr/>
            </a:p>
          </p:txBody>
        </p:sp>
      </p:grpSp>
      <p:grpSp>
        <p:nvGrpSpPr>
          <p:cNvPr id="13" name="Group 13"/>
          <p:cNvGrpSpPr/>
          <p:nvPr/>
        </p:nvGrpSpPr>
        <p:grpSpPr>
          <a:xfrm>
            <a:off x="1810919" y="6297866"/>
            <a:ext cx="3319553" cy="751573"/>
            <a:chOff x="0" y="0"/>
            <a:chExt cx="874285" cy="197945"/>
          </a:xfrm>
        </p:grpSpPr>
        <p:sp>
          <p:nvSpPr>
            <p:cNvPr id="14" name="Freeform 14"/>
            <p:cNvSpPr/>
            <p:nvPr/>
          </p:nvSpPr>
          <p:spPr>
            <a:xfrm>
              <a:off x="0" y="0"/>
              <a:ext cx="874285" cy="197945"/>
            </a:xfrm>
            <a:custGeom>
              <a:avLst/>
              <a:gdLst/>
              <a:ahLst/>
              <a:cxnLst/>
              <a:rect l="l" t="t" r="r" b="b"/>
              <a:pathLst>
                <a:path w="874285" h="197945">
                  <a:moveTo>
                    <a:pt x="98973" y="0"/>
                  </a:moveTo>
                  <a:lnTo>
                    <a:pt x="775313" y="0"/>
                  </a:lnTo>
                  <a:cubicBezTo>
                    <a:pt x="801562" y="0"/>
                    <a:pt x="826736" y="10427"/>
                    <a:pt x="845297" y="28988"/>
                  </a:cubicBezTo>
                  <a:cubicBezTo>
                    <a:pt x="863858" y="47549"/>
                    <a:pt x="874285" y="72723"/>
                    <a:pt x="874285" y="98973"/>
                  </a:cubicBezTo>
                  <a:lnTo>
                    <a:pt x="874285" y="98973"/>
                  </a:lnTo>
                  <a:cubicBezTo>
                    <a:pt x="874285" y="153634"/>
                    <a:pt x="829974" y="197945"/>
                    <a:pt x="775313" y="197945"/>
                  </a:cubicBezTo>
                  <a:lnTo>
                    <a:pt x="98973" y="197945"/>
                  </a:lnTo>
                  <a:cubicBezTo>
                    <a:pt x="72723" y="197945"/>
                    <a:pt x="47549" y="187518"/>
                    <a:pt x="28988" y="168957"/>
                  </a:cubicBezTo>
                  <a:cubicBezTo>
                    <a:pt x="10427" y="150396"/>
                    <a:pt x="0" y="125222"/>
                    <a:pt x="0" y="98973"/>
                  </a:cubicBezTo>
                  <a:lnTo>
                    <a:pt x="0" y="98973"/>
                  </a:lnTo>
                  <a:cubicBezTo>
                    <a:pt x="0" y="72723"/>
                    <a:pt x="10427" y="47549"/>
                    <a:pt x="28988" y="28988"/>
                  </a:cubicBezTo>
                  <a:cubicBezTo>
                    <a:pt x="47549" y="10427"/>
                    <a:pt x="72723" y="0"/>
                    <a:pt x="98973" y="0"/>
                  </a:cubicBezTo>
                  <a:close/>
                </a:path>
              </a:pathLst>
            </a:custGeom>
            <a:solidFill>
              <a:srgbClr val="FFFFFF"/>
            </a:solidFill>
          </p:spPr>
        </p:sp>
        <p:sp>
          <p:nvSpPr>
            <p:cNvPr id="15" name="TextBox 15"/>
            <p:cNvSpPr txBox="1"/>
            <p:nvPr/>
          </p:nvSpPr>
          <p:spPr>
            <a:xfrm>
              <a:off x="0" y="-38100"/>
              <a:ext cx="874285" cy="236045"/>
            </a:xfrm>
            <a:prstGeom prst="rect">
              <a:avLst/>
            </a:prstGeom>
          </p:spPr>
          <p:txBody>
            <a:bodyPr lIns="50800" tIns="50800" rIns="50800" bIns="50800" rtlCol="0" anchor="ctr"/>
            <a:lstStyle/>
            <a:p>
              <a:pPr algn="ctr">
                <a:lnSpc>
                  <a:spcPts val="2660"/>
                </a:lnSpc>
              </a:pPr>
              <a:endParaRPr/>
            </a:p>
          </p:txBody>
        </p:sp>
      </p:grpSp>
      <p:sp>
        <p:nvSpPr>
          <p:cNvPr id="16" name="Freeform 16"/>
          <p:cNvSpPr/>
          <p:nvPr/>
        </p:nvSpPr>
        <p:spPr>
          <a:xfrm>
            <a:off x="2036196" y="1028700"/>
            <a:ext cx="2629592" cy="729500"/>
          </a:xfrm>
          <a:custGeom>
            <a:avLst/>
            <a:gdLst/>
            <a:ahLst/>
            <a:cxnLst/>
            <a:rect l="l" t="t" r="r" b="b"/>
            <a:pathLst>
              <a:path w="2629592" h="729500">
                <a:moveTo>
                  <a:pt x="0" y="0"/>
                </a:moveTo>
                <a:lnTo>
                  <a:pt x="2629592" y="0"/>
                </a:lnTo>
                <a:lnTo>
                  <a:pt x="2629592" y="729500"/>
                </a:lnTo>
                <a:lnTo>
                  <a:pt x="0" y="729500"/>
                </a:lnTo>
                <a:lnTo>
                  <a:pt x="0" y="0"/>
                </a:lnTo>
                <a:close/>
              </a:path>
            </a:pathLst>
          </a:custGeom>
          <a:blipFill>
            <a:blip r:embed="rId3"/>
            <a:stretch>
              <a:fillRect/>
            </a:stretch>
          </a:blipFill>
        </p:spPr>
      </p:sp>
      <p:grpSp>
        <p:nvGrpSpPr>
          <p:cNvPr id="19" name="Group 19"/>
          <p:cNvGrpSpPr/>
          <p:nvPr/>
        </p:nvGrpSpPr>
        <p:grpSpPr>
          <a:xfrm>
            <a:off x="8679958" y="1496034"/>
            <a:ext cx="5024603" cy="47625"/>
            <a:chOff x="0" y="0"/>
            <a:chExt cx="1323352" cy="12543"/>
          </a:xfrm>
        </p:grpSpPr>
        <p:sp>
          <p:nvSpPr>
            <p:cNvPr id="20" name="Freeform 20"/>
            <p:cNvSpPr/>
            <p:nvPr/>
          </p:nvSpPr>
          <p:spPr>
            <a:xfrm>
              <a:off x="0" y="0"/>
              <a:ext cx="1323352" cy="12543"/>
            </a:xfrm>
            <a:custGeom>
              <a:avLst/>
              <a:gdLst/>
              <a:ahLst/>
              <a:cxnLst/>
              <a:rect l="l" t="t" r="r" b="b"/>
              <a:pathLst>
                <a:path w="1323352" h="12543">
                  <a:moveTo>
                    <a:pt x="0" y="0"/>
                  </a:moveTo>
                  <a:lnTo>
                    <a:pt x="1323352" y="0"/>
                  </a:lnTo>
                  <a:lnTo>
                    <a:pt x="1323352" y="12543"/>
                  </a:lnTo>
                  <a:lnTo>
                    <a:pt x="0" y="12543"/>
                  </a:lnTo>
                  <a:close/>
                </a:path>
              </a:pathLst>
            </a:custGeom>
            <a:solidFill>
              <a:srgbClr val="FFFFFF"/>
            </a:solidFill>
          </p:spPr>
        </p:sp>
        <p:sp>
          <p:nvSpPr>
            <p:cNvPr id="21" name="TextBox 21"/>
            <p:cNvSpPr txBox="1"/>
            <p:nvPr/>
          </p:nvSpPr>
          <p:spPr>
            <a:xfrm>
              <a:off x="0" y="-38100"/>
              <a:ext cx="1323352" cy="50643"/>
            </a:xfrm>
            <a:prstGeom prst="rect">
              <a:avLst/>
            </a:prstGeom>
          </p:spPr>
          <p:txBody>
            <a:bodyPr lIns="50800" tIns="50800" rIns="50800" bIns="50800" rtlCol="0" anchor="ctr"/>
            <a:lstStyle/>
            <a:p>
              <a:pPr algn="ctr">
                <a:lnSpc>
                  <a:spcPts val="2660"/>
                </a:lnSpc>
                <a:spcBef>
                  <a:spcPct val="0"/>
                </a:spcBef>
              </a:pPr>
              <a:endParaRPr/>
            </a:p>
          </p:txBody>
        </p:sp>
      </p:grpSp>
      <p:sp>
        <p:nvSpPr>
          <p:cNvPr id="22" name="Freeform 22"/>
          <p:cNvSpPr/>
          <p:nvPr/>
        </p:nvSpPr>
        <p:spPr>
          <a:xfrm>
            <a:off x="13258840" y="38024"/>
            <a:ext cx="5104725" cy="7360030"/>
          </a:xfrm>
          <a:custGeom>
            <a:avLst/>
            <a:gdLst/>
            <a:ahLst/>
            <a:cxnLst/>
            <a:rect l="l" t="t" r="r" b="b"/>
            <a:pathLst>
              <a:path w="9876711" h="7360030">
                <a:moveTo>
                  <a:pt x="0" y="0"/>
                </a:moveTo>
                <a:lnTo>
                  <a:pt x="9876710" y="0"/>
                </a:lnTo>
                <a:lnTo>
                  <a:pt x="9876710" y="7360030"/>
                </a:lnTo>
                <a:lnTo>
                  <a:pt x="0" y="7360030"/>
                </a:lnTo>
                <a:lnTo>
                  <a:pt x="0" y="0"/>
                </a:lnTo>
                <a:close/>
              </a:path>
            </a:pathLst>
          </a:custGeom>
          <a:blipFill>
            <a:blip r:embed="rId4">
              <a:alphaModFix amt="77000"/>
            </a:blip>
            <a:stretch>
              <a:fillRect r="-93482" b="-10575"/>
            </a:stretch>
          </a:blipFill>
        </p:spPr>
      </p:sp>
      <p:sp>
        <p:nvSpPr>
          <p:cNvPr id="24" name="TextBox 24"/>
          <p:cNvSpPr txBox="1"/>
          <p:nvPr/>
        </p:nvSpPr>
        <p:spPr>
          <a:xfrm>
            <a:off x="2036196" y="2319944"/>
            <a:ext cx="13812808" cy="2135200"/>
          </a:xfrm>
          <a:prstGeom prst="rect">
            <a:avLst/>
          </a:prstGeom>
        </p:spPr>
        <p:txBody>
          <a:bodyPr lIns="0" tIns="0" rIns="0" bIns="0" rtlCol="0" anchor="t">
            <a:spAutoFit/>
          </a:bodyPr>
          <a:lstStyle/>
          <a:p>
            <a:pPr algn="l">
              <a:lnSpc>
                <a:spcPts val="16235"/>
              </a:lnSpc>
            </a:pPr>
            <a:r>
              <a:rPr lang="zh-CN" altLang="en-US" sz="15000" dirty="0">
                <a:solidFill>
                  <a:srgbClr val="FFFFFF"/>
                </a:solidFill>
                <a:latin typeface="汉仪雅酷黑简" panose="02010600030101010101" charset="-122"/>
                <a:ea typeface="汉仪雅酷黑简" panose="02010600030101010101" charset="-122"/>
                <a:cs typeface="汉仪雅酷黑简" panose="00020600040101010101" charset="-122"/>
                <a:sym typeface="字由点字美玲体" panose="00020600040101000101" charset="-122"/>
              </a:rPr>
              <a:t>感谢观看</a:t>
            </a:r>
            <a:endParaRPr lang="en-US" sz="15000" dirty="0">
              <a:solidFill>
                <a:srgbClr val="FFFFFF"/>
              </a:solidFill>
              <a:latin typeface="汉仪雅酷黑简" panose="02010600030101010101" charset="-122"/>
              <a:ea typeface="汉仪雅酷黑简" panose="02010600030101010101" charset="-122"/>
              <a:cs typeface="汉仪雅酷黑简" panose="00020600040101010101" charset="-122"/>
              <a:sym typeface="字由点字美玲体" panose="00020600040101000101" charset="-122"/>
            </a:endParaRPr>
          </a:p>
        </p:txBody>
      </p:sp>
      <p:sp>
        <p:nvSpPr>
          <p:cNvPr id="27" name="TextBox 27"/>
          <p:cNvSpPr txBox="1"/>
          <p:nvPr/>
        </p:nvSpPr>
        <p:spPr>
          <a:xfrm>
            <a:off x="1523899" y="8724726"/>
            <a:ext cx="11136761" cy="1364615"/>
          </a:xfrm>
          <a:prstGeom prst="rect">
            <a:avLst/>
          </a:prstGeom>
        </p:spPr>
        <p:txBody>
          <a:bodyPr lIns="0" tIns="0" rIns="0" bIns="0" rtlCol="0" anchor="t">
            <a:spAutoFit/>
          </a:bodyPr>
          <a:lstStyle/>
          <a:p>
            <a:pPr algn="l">
              <a:lnSpc>
                <a:spcPts val="10645"/>
              </a:lnSpc>
            </a:pPr>
            <a:r>
              <a:rPr lang="en-US" sz="7605" dirty="0">
                <a:solidFill>
                  <a:srgbClr val="A20000">
                    <a:alpha val="10980"/>
                  </a:srgbClr>
                </a:solidFill>
                <a:latin typeface="汉仪雅酷黑-85J" panose="00020600040101010101" charset="-122"/>
                <a:ea typeface="汉仪雅酷黑-85J" panose="00020600040101010101" charset="-122"/>
                <a:cs typeface="Alarabiya" panose="02060603050605020204"/>
                <a:sym typeface="Alarabiya" panose="02060603050605020204"/>
              </a:rPr>
              <a:t>ZHEJIANG UNIVERSITY</a:t>
            </a:r>
          </a:p>
        </p:txBody>
      </p:sp>
      <p:grpSp>
        <p:nvGrpSpPr>
          <p:cNvPr id="2" name="Group 28"/>
          <p:cNvGrpSpPr/>
          <p:nvPr/>
        </p:nvGrpSpPr>
        <p:grpSpPr>
          <a:xfrm>
            <a:off x="16667994" y="9527986"/>
            <a:ext cx="818017" cy="152400"/>
            <a:chOff x="0" y="0"/>
            <a:chExt cx="1090689" cy="203200"/>
          </a:xfrm>
        </p:grpSpPr>
        <p:grpSp>
          <p:nvGrpSpPr>
            <p:cNvPr id="3" name="Group 29"/>
            <p:cNvGrpSpPr/>
            <p:nvPr/>
          </p:nvGrpSpPr>
          <p:grpSpPr>
            <a:xfrm>
              <a:off x="0" y="0"/>
              <a:ext cx="203200" cy="203200"/>
              <a:chOff x="0" y="0"/>
              <a:chExt cx="875357" cy="875357"/>
            </a:xfrm>
          </p:grpSpPr>
          <p:sp>
            <p:nvSpPr>
              <p:cNvPr id="4" name="Freeform 30"/>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A20000"/>
              </a:solidFill>
            </p:spPr>
          </p:sp>
          <p:sp>
            <p:nvSpPr>
              <p:cNvPr id="38" name="TextBox 31"/>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nvGrpSpPr>
            <p:cNvPr id="39" name="Group 32"/>
            <p:cNvGrpSpPr/>
            <p:nvPr/>
          </p:nvGrpSpPr>
          <p:grpSpPr>
            <a:xfrm>
              <a:off x="443745" y="0"/>
              <a:ext cx="203200" cy="203200"/>
              <a:chOff x="0" y="0"/>
              <a:chExt cx="875357" cy="875357"/>
            </a:xfrm>
          </p:grpSpPr>
          <p:sp>
            <p:nvSpPr>
              <p:cNvPr id="40" name="Freeform 33"/>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A20000"/>
              </a:solidFill>
            </p:spPr>
          </p:sp>
          <p:sp>
            <p:nvSpPr>
              <p:cNvPr id="41" name="TextBox 34"/>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nvGrpSpPr>
            <p:cNvPr id="42" name="Group 35"/>
            <p:cNvGrpSpPr/>
            <p:nvPr/>
          </p:nvGrpSpPr>
          <p:grpSpPr>
            <a:xfrm>
              <a:off x="887489" y="0"/>
              <a:ext cx="203200" cy="203200"/>
              <a:chOff x="0" y="0"/>
              <a:chExt cx="875357" cy="875357"/>
            </a:xfrm>
          </p:grpSpPr>
          <p:sp>
            <p:nvSpPr>
              <p:cNvPr id="43" name="Freeform 36"/>
              <p:cNvSpPr/>
              <p:nvPr/>
            </p:nvSpPr>
            <p:spPr>
              <a:xfrm>
                <a:off x="0" y="0"/>
                <a:ext cx="875357" cy="875357"/>
              </a:xfrm>
              <a:custGeom>
                <a:avLst/>
                <a:gdLst/>
                <a:ahLst/>
                <a:cxnLst/>
                <a:rect l="l" t="t" r="r" b="b"/>
                <a:pathLst>
                  <a:path w="875357" h="875357">
                    <a:moveTo>
                      <a:pt x="437679" y="0"/>
                    </a:moveTo>
                    <a:cubicBezTo>
                      <a:pt x="195955" y="0"/>
                      <a:pt x="0" y="195955"/>
                      <a:pt x="0" y="437679"/>
                    </a:cubicBezTo>
                    <a:cubicBezTo>
                      <a:pt x="0" y="679402"/>
                      <a:pt x="195955" y="875357"/>
                      <a:pt x="437679" y="875357"/>
                    </a:cubicBezTo>
                    <a:cubicBezTo>
                      <a:pt x="679402" y="875357"/>
                      <a:pt x="875357" y="679402"/>
                      <a:pt x="875357" y="437679"/>
                    </a:cubicBezTo>
                    <a:cubicBezTo>
                      <a:pt x="875357" y="195955"/>
                      <a:pt x="679402" y="0"/>
                      <a:pt x="437679" y="0"/>
                    </a:cubicBezTo>
                    <a:close/>
                  </a:path>
                </a:pathLst>
              </a:custGeom>
              <a:solidFill>
                <a:srgbClr val="B01F24"/>
              </a:solidFill>
            </p:spPr>
          </p:sp>
          <p:sp>
            <p:nvSpPr>
              <p:cNvPr id="44" name="TextBox 37"/>
              <p:cNvSpPr txBox="1"/>
              <p:nvPr/>
            </p:nvSpPr>
            <p:spPr>
              <a:xfrm>
                <a:off x="82065" y="43965"/>
                <a:ext cx="711228" cy="749328"/>
              </a:xfrm>
              <a:prstGeom prst="rect">
                <a:avLst/>
              </a:prstGeom>
            </p:spPr>
            <p:txBody>
              <a:bodyPr lIns="50800" tIns="50800" rIns="50800" bIns="50800" rtlCol="0" anchor="ctr"/>
              <a:lstStyle/>
              <a:p>
                <a:pPr algn="ctr">
                  <a:lnSpc>
                    <a:spcPts val="2660"/>
                  </a:lnSpc>
                </a:pPr>
                <a:endParaRPr/>
              </a:p>
            </p:txBody>
          </p:sp>
        </p:grpSp>
      </p:grpSp>
      <p:sp>
        <p:nvSpPr>
          <p:cNvPr id="10" name="TextBox 23">
            <a:extLst>
              <a:ext uri="{FF2B5EF4-FFF2-40B4-BE49-F238E27FC236}">
                <a16:creationId xmlns:a16="http://schemas.microsoft.com/office/drawing/2014/main" id="{AB7D2386-76E2-1E77-9F1C-2800E0DEDB2A}"/>
              </a:ext>
            </a:extLst>
          </p:cNvPr>
          <p:cNvSpPr txBox="1"/>
          <p:nvPr/>
        </p:nvSpPr>
        <p:spPr>
          <a:xfrm>
            <a:off x="2036196" y="6361244"/>
            <a:ext cx="2868999" cy="484235"/>
          </a:xfrm>
          <a:prstGeom prst="rect">
            <a:avLst/>
          </a:prstGeom>
        </p:spPr>
        <p:txBody>
          <a:bodyPr lIns="0" tIns="0" rIns="0" bIns="0" rtlCol="0" anchor="t">
            <a:spAutoFit/>
          </a:bodyPr>
          <a:lstStyle/>
          <a:p>
            <a:pPr algn="ctr">
              <a:lnSpc>
                <a:spcPts val="4410"/>
              </a:lnSpc>
            </a:pPr>
            <a:r>
              <a:rPr lang="en-US" sz="2000" dirty="0" err="1">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汇报人</a:t>
            </a:r>
            <a:r>
              <a:rPr lang="en-US" sz="2000" dirty="0">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a:t>
            </a:r>
            <a:r>
              <a:rPr lang="zh-CN" altLang="en-US" sz="2000" dirty="0">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钢琴第八小组</a:t>
            </a:r>
            <a:endParaRPr lang="en-US" sz="2000" dirty="0">
              <a:solidFill>
                <a:srgbClr val="702D22"/>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
        <p:nvSpPr>
          <p:cNvPr id="11" name="TextBox 26">
            <a:extLst>
              <a:ext uri="{FF2B5EF4-FFF2-40B4-BE49-F238E27FC236}">
                <a16:creationId xmlns:a16="http://schemas.microsoft.com/office/drawing/2014/main" id="{4CA72F17-5D2A-83DF-8243-EA3D500FC8E9}"/>
              </a:ext>
            </a:extLst>
          </p:cNvPr>
          <p:cNvSpPr txBox="1"/>
          <p:nvPr/>
        </p:nvSpPr>
        <p:spPr>
          <a:xfrm>
            <a:off x="6004058" y="6362737"/>
            <a:ext cx="3413126" cy="484235"/>
          </a:xfrm>
          <a:prstGeom prst="rect">
            <a:avLst/>
          </a:prstGeom>
        </p:spPr>
        <p:txBody>
          <a:bodyPr lIns="0" tIns="0" rIns="0" bIns="0" rtlCol="0" anchor="t">
            <a:spAutoFit/>
          </a:bodyPr>
          <a:lstStyle/>
          <a:p>
            <a:pPr algn="ctr">
              <a:lnSpc>
                <a:spcPts val="4410"/>
              </a:lnSpc>
            </a:pPr>
            <a:r>
              <a:rPr lang="en-US" sz="20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时间</a:t>
            </a:r>
            <a:r>
              <a:rPr lang="en-US" sz="200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rPr>
              <a:t>：2025.5.19</a:t>
            </a:r>
            <a:endParaRPr lang="en-US" sz="2000" dirty="0">
              <a:solidFill>
                <a:srgbClr val="FFFFFF"/>
              </a:solidFill>
              <a:latin typeface="汉仪雅酷黑-85J" panose="00020600040101010101" charset="-122"/>
              <a:ea typeface="汉仪雅酷黑-85J" panose="00020600040101010101" charset="-122"/>
              <a:cs typeface="汉仪雅酷黑-85J" panose="00020600040101010101" charset="-122"/>
              <a:sym typeface="字由点字美玲体" panose="00020600040101000101" charset="-122"/>
            </a:endParaRPr>
          </a:p>
        </p:txBody>
      </p:sp>
    </p:spTree>
    <p:extLst>
      <p:ext uri="{BB962C8B-B14F-4D97-AF65-F5344CB8AC3E}">
        <p14:creationId xmlns:p14="http://schemas.microsoft.com/office/powerpoint/2010/main" val="22024490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F63B-3C2E-26AE-92D3-9D0C6C17FA8E}"/>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14D2ED69-52D6-2718-2697-F3804A9A2D3E}"/>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12B7D995-F4B8-CC71-8DBA-3E328E6A0FC9}"/>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53794842-E0FB-A7F7-F997-4F100F1EBF42}"/>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59781452-5AEB-F6B2-6650-E0F6B9A1ED80}"/>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2"/>
            <a:stretch>
              <a:fillRect/>
            </a:stretch>
          </a:blipFill>
        </p:spPr>
      </p:sp>
      <p:sp>
        <p:nvSpPr>
          <p:cNvPr id="11" name="TextBox 11">
            <a:extLst>
              <a:ext uri="{FF2B5EF4-FFF2-40B4-BE49-F238E27FC236}">
                <a16:creationId xmlns:a16="http://schemas.microsoft.com/office/drawing/2014/main" id="{16258845-35CB-9192-EA67-7CBD3C59DB71}"/>
              </a:ext>
            </a:extLst>
          </p:cNvPr>
          <p:cNvSpPr txBox="1"/>
          <p:nvPr/>
        </p:nvSpPr>
        <p:spPr>
          <a:xfrm>
            <a:off x="1028700" y="904875"/>
            <a:ext cx="88773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时代美学与情感的容器</a:t>
            </a:r>
          </a:p>
        </p:txBody>
      </p:sp>
      <p:sp>
        <p:nvSpPr>
          <p:cNvPr id="20" name="AutoShape 20">
            <a:extLst>
              <a:ext uri="{FF2B5EF4-FFF2-40B4-BE49-F238E27FC236}">
                <a16:creationId xmlns:a16="http://schemas.microsoft.com/office/drawing/2014/main" id="{EA9A2B29-4CC0-CBE5-5C5C-DB9C26950CF5}"/>
              </a:ext>
            </a:extLst>
          </p:cNvPr>
          <p:cNvSpPr/>
          <p:nvPr/>
        </p:nvSpPr>
        <p:spPr>
          <a:xfrm>
            <a:off x="8763000" y="1504950"/>
            <a:ext cx="5333650" cy="0"/>
          </a:xfrm>
          <a:prstGeom prst="line">
            <a:avLst/>
          </a:prstGeom>
          <a:ln w="38100" cap="flat">
            <a:solidFill>
              <a:srgbClr val="B01F24">
                <a:alpha val="62745"/>
              </a:srgbClr>
            </a:solidFill>
            <a:prstDash val="solid"/>
            <a:headEnd type="oval" w="lg" len="lg"/>
            <a:tailEnd type="none" w="sm" len="sm"/>
          </a:ln>
        </p:spPr>
      </p:sp>
      <p:pic>
        <p:nvPicPr>
          <p:cNvPr id="2" name="图片 1">
            <a:extLst>
              <a:ext uri="{FF2B5EF4-FFF2-40B4-BE49-F238E27FC236}">
                <a16:creationId xmlns:a16="http://schemas.microsoft.com/office/drawing/2014/main" id="{CBDF5EA0-C710-A2B4-3015-4E46D643BB1E}"/>
              </a:ext>
            </a:extLst>
          </p:cNvPr>
          <p:cNvPicPr>
            <a:picLocks noChangeAspect="1"/>
          </p:cNvPicPr>
          <p:nvPr/>
        </p:nvPicPr>
        <p:blipFill>
          <a:blip r:embed="rId3">
            <a:extLst>
              <a:ext uri="{28A0092B-C50C-407E-A947-70E740481C1C}">
                <a14:useLocalDpi xmlns:a14="http://schemas.microsoft.com/office/drawing/2010/main" val="0"/>
              </a:ext>
            </a:extLst>
          </a:blip>
          <a:srcRect l="1" r="37200"/>
          <a:stretch/>
        </p:blipFill>
        <p:spPr>
          <a:xfrm>
            <a:off x="992257" y="3628740"/>
            <a:ext cx="5280151" cy="5736220"/>
          </a:xfrm>
          <a:prstGeom prst="rect">
            <a:avLst/>
          </a:prstGeom>
        </p:spPr>
      </p:pic>
      <p:pic>
        <p:nvPicPr>
          <p:cNvPr id="3" name="图片 2">
            <a:extLst>
              <a:ext uri="{FF2B5EF4-FFF2-40B4-BE49-F238E27FC236}">
                <a16:creationId xmlns:a16="http://schemas.microsoft.com/office/drawing/2014/main" id="{7156A0DE-E2E0-C2C4-666A-BC04E31E8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2408" y="3633710"/>
            <a:ext cx="3900806" cy="5740132"/>
          </a:xfrm>
          <a:prstGeom prst="rect">
            <a:avLst/>
          </a:prstGeom>
        </p:spPr>
      </p:pic>
      <p:pic>
        <p:nvPicPr>
          <p:cNvPr id="4" name="图片 3">
            <a:extLst>
              <a:ext uri="{FF2B5EF4-FFF2-40B4-BE49-F238E27FC236}">
                <a16:creationId xmlns:a16="http://schemas.microsoft.com/office/drawing/2014/main" id="{AD5EB894-09F1-B429-0C7A-2070D0411062}"/>
              </a:ext>
            </a:extLst>
          </p:cNvPr>
          <p:cNvPicPr>
            <a:picLocks noChangeAspect="1"/>
          </p:cNvPicPr>
          <p:nvPr/>
        </p:nvPicPr>
        <p:blipFill>
          <a:blip r:embed="rId5" cstate="print">
            <a:extLst>
              <a:ext uri="{28A0092B-C50C-407E-A947-70E740481C1C}">
                <a14:useLocalDpi xmlns:a14="http://schemas.microsoft.com/office/drawing/2010/main" val="0"/>
              </a:ext>
            </a:extLst>
          </a:blip>
          <a:srcRect l="11625" r="10883"/>
          <a:stretch/>
        </p:blipFill>
        <p:spPr>
          <a:xfrm>
            <a:off x="10173214" y="3626783"/>
            <a:ext cx="7111555" cy="5740133"/>
          </a:xfrm>
          <a:prstGeom prst="rect">
            <a:avLst/>
          </a:prstGeom>
        </p:spPr>
      </p:pic>
    </p:spTree>
    <p:extLst>
      <p:ext uri="{BB962C8B-B14F-4D97-AF65-F5344CB8AC3E}">
        <p14:creationId xmlns:p14="http://schemas.microsoft.com/office/powerpoint/2010/main" val="112531558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3F958-58B7-9577-6D13-FB0FB6CAF491}"/>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15799C7F-43F2-6944-582E-BF5EC3C4F042}"/>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809CE87F-1F96-F414-1EF4-42ABE8B57F56}"/>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A35A8A74-9D36-AA5A-19F1-AED356DF5553}"/>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CB412603-DA18-0DFB-CE92-306A45B9E376}"/>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3"/>
            <a:stretch>
              <a:fillRect/>
            </a:stretch>
          </a:blipFill>
        </p:spPr>
      </p:sp>
      <p:sp>
        <p:nvSpPr>
          <p:cNvPr id="11" name="TextBox 11">
            <a:extLst>
              <a:ext uri="{FF2B5EF4-FFF2-40B4-BE49-F238E27FC236}">
                <a16:creationId xmlns:a16="http://schemas.microsoft.com/office/drawing/2014/main" id="{3DD383C1-0EE8-BAB6-B4FF-EE66D9E1810B}"/>
              </a:ext>
            </a:extLst>
          </p:cNvPr>
          <p:cNvSpPr txBox="1"/>
          <p:nvPr/>
        </p:nvSpPr>
        <p:spPr>
          <a:xfrm>
            <a:off x="1028700" y="904875"/>
            <a:ext cx="5644054" cy="922945"/>
          </a:xfrm>
          <a:prstGeom prst="rect">
            <a:avLst/>
          </a:prstGeom>
        </p:spPr>
        <p:txBody>
          <a:bodyPr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引子</a:t>
            </a:r>
          </a:p>
        </p:txBody>
      </p:sp>
      <p:sp>
        <p:nvSpPr>
          <p:cNvPr id="20" name="AutoShape 20">
            <a:extLst>
              <a:ext uri="{FF2B5EF4-FFF2-40B4-BE49-F238E27FC236}">
                <a16:creationId xmlns:a16="http://schemas.microsoft.com/office/drawing/2014/main" id="{307733AE-FE52-02A6-4C0D-39946EA871B6}"/>
              </a:ext>
            </a:extLst>
          </p:cNvPr>
          <p:cNvSpPr/>
          <p:nvPr/>
        </p:nvSpPr>
        <p:spPr>
          <a:xfrm>
            <a:off x="3124200" y="1504950"/>
            <a:ext cx="10972450" cy="0"/>
          </a:xfrm>
          <a:prstGeom prst="line">
            <a:avLst/>
          </a:prstGeom>
          <a:ln w="38100" cap="flat">
            <a:solidFill>
              <a:srgbClr val="B01F24">
                <a:alpha val="62745"/>
              </a:srgbClr>
            </a:solidFill>
            <a:prstDash val="solid"/>
            <a:headEnd type="oval" w="lg" len="lg"/>
            <a:tailEnd type="none" w="sm" len="sm"/>
          </a:ln>
        </p:spPr>
      </p:sp>
      <p:sp>
        <p:nvSpPr>
          <p:cNvPr id="21" name="TextBox 12">
            <a:extLst>
              <a:ext uri="{FF2B5EF4-FFF2-40B4-BE49-F238E27FC236}">
                <a16:creationId xmlns:a16="http://schemas.microsoft.com/office/drawing/2014/main" id="{B709DBC4-614D-E241-A4BC-8D737B75B9A9}"/>
              </a:ext>
            </a:extLst>
          </p:cNvPr>
          <p:cNvSpPr txBox="1"/>
          <p:nvPr>
            <p:custDataLst>
              <p:tags r:id="rId1"/>
            </p:custDataLst>
          </p:nvPr>
        </p:nvSpPr>
        <p:spPr>
          <a:xfrm>
            <a:off x="-1600200" y="2247900"/>
            <a:ext cx="13868570" cy="1231940"/>
          </a:xfrm>
          <a:prstGeom prst="rect">
            <a:avLst/>
          </a:prstGeom>
        </p:spPr>
        <p:txBody>
          <a:bodyPr lIns="0" tIns="0" rIns="0" bIns="0" rtlCol="0" anchor="t">
            <a:spAutoFit/>
          </a:bodyPr>
          <a:lstStyle/>
          <a:p>
            <a:pPr marL="0" lvl="0" indent="0" algn="ctr">
              <a:lnSpc>
                <a:spcPts val="5040"/>
              </a:lnSpc>
              <a:spcBef>
                <a:spcPct val="0"/>
              </a:spcBef>
            </a:pPr>
            <a:r>
              <a:rPr lang="en-US" altLang="zh-CN"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300</a:t>
            </a: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年来，钢琴内部结构几乎没有改变，</a:t>
            </a:r>
          </a:p>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但为什么它能不断诞生新的伟大作品？</a:t>
            </a:r>
          </a:p>
        </p:txBody>
      </p:sp>
      <p:pic>
        <p:nvPicPr>
          <p:cNvPr id="4" name="图片 3">
            <a:extLst>
              <a:ext uri="{FF2B5EF4-FFF2-40B4-BE49-F238E27FC236}">
                <a16:creationId xmlns:a16="http://schemas.microsoft.com/office/drawing/2014/main" id="{6978E758-415A-D83F-E2F5-877694FC330D}"/>
              </a:ext>
            </a:extLst>
          </p:cNvPr>
          <p:cNvPicPr>
            <a:picLocks noChangeAspect="1"/>
          </p:cNvPicPr>
          <p:nvPr/>
        </p:nvPicPr>
        <p:blipFill>
          <a:blip r:embed="rId4">
            <a:extLst>
              <a:ext uri="{28A0092B-C50C-407E-A947-70E740481C1C}">
                <a14:useLocalDpi xmlns:a14="http://schemas.microsoft.com/office/drawing/2010/main" val="0"/>
              </a:ext>
            </a:extLst>
          </a:blip>
          <a:srcRect t="9481"/>
          <a:stretch/>
        </p:blipFill>
        <p:spPr>
          <a:xfrm>
            <a:off x="609600" y="3479840"/>
            <a:ext cx="5644054" cy="6126037"/>
          </a:xfrm>
          <a:prstGeom prst="rect">
            <a:avLst/>
          </a:prstGeom>
        </p:spPr>
      </p:pic>
      <p:pic>
        <p:nvPicPr>
          <p:cNvPr id="5" name="图片 4">
            <a:extLst>
              <a:ext uri="{FF2B5EF4-FFF2-40B4-BE49-F238E27FC236}">
                <a16:creationId xmlns:a16="http://schemas.microsoft.com/office/drawing/2014/main" id="{A078A323-8145-150C-F1D5-4C8AED007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400" y="2184609"/>
            <a:ext cx="7430758" cy="7356705"/>
          </a:xfrm>
          <a:prstGeom prst="rect">
            <a:avLst/>
          </a:prstGeom>
        </p:spPr>
      </p:pic>
    </p:spTree>
    <p:extLst>
      <p:ext uri="{BB962C8B-B14F-4D97-AF65-F5344CB8AC3E}">
        <p14:creationId xmlns:p14="http://schemas.microsoft.com/office/powerpoint/2010/main" val="130992547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8389D7B-808F-75D9-31A1-0A26ECFBC1F9}"/>
              </a:ext>
            </a:extLst>
          </p:cNvPr>
          <p:cNvPicPr>
            <a:picLocks noChangeAspect="1"/>
          </p:cNvPicPr>
          <p:nvPr/>
        </p:nvPicPr>
        <p:blipFill>
          <a:blip r:embed="rId5">
            <a:alphaModFix amt="80000"/>
            <a:extLst>
              <a:ext uri="{28A0092B-C50C-407E-A947-70E740481C1C}">
                <a14:useLocalDpi xmlns:a14="http://schemas.microsoft.com/office/drawing/2010/main" val="0"/>
              </a:ext>
            </a:extLst>
          </a:blip>
          <a:srcRect l="1589" r="3085" b="7927"/>
          <a:stretch/>
        </p:blipFill>
        <p:spPr>
          <a:xfrm>
            <a:off x="-1" y="-114300"/>
            <a:ext cx="18288001" cy="10401300"/>
          </a:xfrm>
          <a:prstGeom prst="rect">
            <a:avLst/>
          </a:prstGeom>
        </p:spPr>
      </p:pic>
      <p:sp>
        <p:nvSpPr>
          <p:cNvPr id="5" name="矩形 4">
            <a:extLst>
              <a:ext uri="{FF2B5EF4-FFF2-40B4-BE49-F238E27FC236}">
                <a16:creationId xmlns:a16="http://schemas.microsoft.com/office/drawing/2014/main" id="{3483329C-C16A-2FCC-AC5C-6BB1AF38CAAE}"/>
              </a:ext>
            </a:extLst>
          </p:cNvPr>
          <p:cNvSpPr/>
          <p:nvPr/>
        </p:nvSpPr>
        <p:spPr>
          <a:xfrm>
            <a:off x="0" y="-41638"/>
            <a:ext cx="18288000" cy="10328638"/>
          </a:xfrm>
          <a:prstGeom prst="rect">
            <a:avLst/>
          </a:prstGeom>
          <a:gradFill flip="none" rotWithShape="1">
            <a:gsLst>
              <a:gs pos="100000">
                <a:srgbClr val="C8534C"/>
              </a:gs>
              <a:gs pos="0">
                <a:srgbClr val="B03238">
                  <a:alpha val="0"/>
                </a:srgb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图形"/>
          <p:cNvGrpSpPr/>
          <p:nvPr/>
        </p:nvGrpSpPr>
        <p:grpSpPr>
          <a:xfrm>
            <a:off x="1550671" y="1943100"/>
            <a:ext cx="4981577" cy="3931920"/>
            <a:chOff x="1628" y="1434"/>
            <a:chExt cx="5230" cy="4128"/>
          </a:xfrm>
        </p:grpSpPr>
        <p:sp>
          <p:nvSpPr>
            <p:cNvPr id="8" name="图形"/>
            <p:cNvSpPr txBox="1"/>
            <p:nvPr/>
          </p:nvSpPr>
          <p:spPr>
            <a:xfrm>
              <a:off x="4504" y="1434"/>
              <a:ext cx="2354" cy="4128"/>
            </a:xfrm>
            <a:custGeom>
              <a:avLst/>
              <a:gdLst/>
              <a:ahLst/>
              <a:cxnLst>
                <a:cxn ang="3">
                  <a:pos x="hc" y="t"/>
                </a:cxn>
                <a:cxn ang="cd2">
                  <a:pos x="l" y="vc"/>
                </a:cxn>
                <a:cxn ang="cd4">
                  <a:pos x="hc" y="b"/>
                </a:cxn>
                <a:cxn ang="0">
                  <a:pos x="r" y="vc"/>
                </a:cxn>
              </a:cxnLst>
              <a:rect l="l" t="t" r="r" b="b"/>
              <a:pathLst>
                <a:path w="672" h="1178">
                  <a:moveTo>
                    <a:pt x="302" y="0"/>
                  </a:moveTo>
                  <a:lnTo>
                    <a:pt x="441" y="0"/>
                  </a:lnTo>
                  <a:lnTo>
                    <a:pt x="441" y="1026"/>
                  </a:lnTo>
                  <a:lnTo>
                    <a:pt x="672" y="1026"/>
                  </a:lnTo>
                  <a:lnTo>
                    <a:pt x="672" y="1178"/>
                  </a:lnTo>
                  <a:lnTo>
                    <a:pt x="0" y="1178"/>
                  </a:lnTo>
                  <a:lnTo>
                    <a:pt x="0" y="1026"/>
                  </a:lnTo>
                  <a:lnTo>
                    <a:pt x="258" y="1026"/>
                  </a:lnTo>
                  <a:lnTo>
                    <a:pt x="258" y="208"/>
                  </a:lnTo>
                  <a:lnTo>
                    <a:pt x="46" y="208"/>
                  </a:lnTo>
                  <a:lnTo>
                    <a:pt x="46" y="91"/>
                  </a:lnTo>
                  <a:cubicBezTo>
                    <a:pt x="101" y="81"/>
                    <a:pt x="149" y="69"/>
                    <a:pt x="191" y="54"/>
                  </a:cubicBezTo>
                  <a:cubicBezTo>
                    <a:pt x="232" y="39"/>
                    <a:pt x="269" y="21"/>
                    <a:pt x="302" y="0"/>
                  </a:cubicBezTo>
                  <a:close/>
                </a:path>
              </a:pathLst>
            </a:custGeom>
            <a:gradFill>
              <a:gsLst>
                <a:gs pos="30000">
                  <a:schemeClr val="bg1"/>
                </a:gs>
                <a:gs pos="49000">
                  <a:schemeClr val="bg1">
                    <a:alpha val="0"/>
                  </a:schemeClr>
                </a:gs>
              </a:gsLst>
              <a:lin ang="5400000" scaled="0"/>
            </a:gradFill>
            <a:ln>
              <a:noFill/>
            </a:ln>
            <a:effectLst/>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1371600"/>
              <a:endParaRPr lang="en-US" altLang="zh-CN" sz="12000">
                <a:solidFill>
                  <a:srgbClr val="FFFFFF"/>
                </a:solidFill>
                <a:latin typeface="字由点字美玲体" panose="02010600030101010101" charset="-122"/>
                <a:ea typeface="字由点字美玲体" panose="02010600030101010101" charset="-122"/>
                <a:cs typeface="阿里巴巴普惠体 Medium"/>
                <a:sym typeface="Arial"/>
              </a:endParaRPr>
            </a:p>
          </p:txBody>
        </p:sp>
        <p:sp>
          <p:nvSpPr>
            <p:cNvPr id="12" name="图形"/>
            <p:cNvSpPr txBox="1"/>
            <p:nvPr>
              <p:custDataLst>
                <p:tags r:id="rId2"/>
              </p:custDataLst>
            </p:nvPr>
          </p:nvSpPr>
          <p:spPr>
            <a:xfrm>
              <a:off x="1628" y="1434"/>
              <a:ext cx="2576" cy="4128"/>
            </a:xfrm>
            <a:custGeom>
              <a:avLst/>
              <a:gdLst/>
              <a:ahLst/>
              <a:cxnLst>
                <a:cxn ang="3">
                  <a:pos x="hc" y="t"/>
                </a:cxn>
                <a:cxn ang="cd2">
                  <a:pos x="l" y="vc"/>
                </a:cxn>
                <a:cxn ang="cd4">
                  <a:pos x="hc" y="b"/>
                </a:cxn>
                <a:cxn ang="0">
                  <a:pos x="r" y="vc"/>
                </a:cxn>
              </a:cxnLst>
              <a:rect l="l" t="t" r="r" b="b"/>
              <a:pathLst>
                <a:path w="762" h="1221">
                  <a:moveTo>
                    <a:pt x="381" y="146"/>
                  </a:moveTo>
                  <a:cubicBezTo>
                    <a:pt x="341" y="145"/>
                    <a:pt x="305" y="160"/>
                    <a:pt x="274" y="190"/>
                  </a:cubicBezTo>
                  <a:cubicBezTo>
                    <a:pt x="244" y="220"/>
                    <a:pt x="220" y="269"/>
                    <a:pt x="202" y="337"/>
                  </a:cubicBezTo>
                  <a:cubicBezTo>
                    <a:pt x="185" y="405"/>
                    <a:pt x="176" y="494"/>
                    <a:pt x="176" y="606"/>
                  </a:cubicBezTo>
                  <a:cubicBezTo>
                    <a:pt x="176" y="719"/>
                    <a:pt x="185" y="810"/>
                    <a:pt x="202" y="879"/>
                  </a:cubicBezTo>
                  <a:cubicBezTo>
                    <a:pt x="220" y="948"/>
                    <a:pt x="244" y="998"/>
                    <a:pt x="274" y="1029"/>
                  </a:cubicBezTo>
                  <a:cubicBezTo>
                    <a:pt x="305" y="1060"/>
                    <a:pt x="341" y="1076"/>
                    <a:pt x="381" y="1075"/>
                  </a:cubicBezTo>
                  <a:cubicBezTo>
                    <a:pt x="421" y="1076"/>
                    <a:pt x="457" y="1060"/>
                    <a:pt x="488" y="1029"/>
                  </a:cubicBezTo>
                  <a:cubicBezTo>
                    <a:pt x="518" y="998"/>
                    <a:pt x="542" y="948"/>
                    <a:pt x="560" y="879"/>
                  </a:cubicBezTo>
                  <a:cubicBezTo>
                    <a:pt x="577" y="810"/>
                    <a:pt x="586" y="719"/>
                    <a:pt x="586" y="606"/>
                  </a:cubicBezTo>
                  <a:cubicBezTo>
                    <a:pt x="586" y="494"/>
                    <a:pt x="577" y="405"/>
                    <a:pt x="560" y="337"/>
                  </a:cubicBezTo>
                  <a:cubicBezTo>
                    <a:pt x="542" y="269"/>
                    <a:pt x="518" y="220"/>
                    <a:pt x="488" y="190"/>
                  </a:cubicBezTo>
                  <a:cubicBezTo>
                    <a:pt x="457" y="160"/>
                    <a:pt x="421" y="145"/>
                    <a:pt x="381" y="146"/>
                  </a:cubicBezTo>
                  <a:close/>
                  <a:moveTo>
                    <a:pt x="381" y="0"/>
                  </a:moveTo>
                  <a:cubicBezTo>
                    <a:pt x="498" y="0"/>
                    <a:pt x="590" y="50"/>
                    <a:pt x="658" y="151"/>
                  </a:cubicBezTo>
                  <a:cubicBezTo>
                    <a:pt x="726" y="251"/>
                    <a:pt x="760" y="403"/>
                    <a:pt x="762" y="606"/>
                  </a:cubicBezTo>
                  <a:cubicBezTo>
                    <a:pt x="760" y="811"/>
                    <a:pt x="726" y="965"/>
                    <a:pt x="658" y="1067"/>
                  </a:cubicBezTo>
                  <a:cubicBezTo>
                    <a:pt x="590" y="1169"/>
                    <a:pt x="498" y="1221"/>
                    <a:pt x="381" y="1221"/>
                  </a:cubicBezTo>
                  <a:cubicBezTo>
                    <a:pt x="264" y="1221"/>
                    <a:pt x="172" y="1169"/>
                    <a:pt x="104" y="1067"/>
                  </a:cubicBezTo>
                  <a:cubicBezTo>
                    <a:pt x="36" y="965"/>
                    <a:pt x="1" y="811"/>
                    <a:pt x="0" y="606"/>
                  </a:cubicBezTo>
                  <a:cubicBezTo>
                    <a:pt x="1" y="403"/>
                    <a:pt x="36" y="251"/>
                    <a:pt x="104" y="150"/>
                  </a:cubicBezTo>
                  <a:cubicBezTo>
                    <a:pt x="172" y="50"/>
                    <a:pt x="264" y="0"/>
                    <a:pt x="381" y="0"/>
                  </a:cubicBezTo>
                  <a:close/>
                </a:path>
              </a:pathLst>
            </a:custGeom>
            <a:gradFill>
              <a:gsLst>
                <a:gs pos="53000">
                  <a:schemeClr val="bg1"/>
                </a:gs>
                <a:gs pos="69000">
                  <a:schemeClr val="bg1">
                    <a:alpha val="0"/>
                  </a:schemeClr>
                </a:gs>
              </a:gsLst>
              <a:lin ang="5400000" scaled="0"/>
            </a:gradFill>
            <a:ln>
              <a:noFill/>
            </a:ln>
            <a:effectLst/>
          </p:spPr>
          <p:txBody>
            <a:bodyPr wrap="square" lIns="0" tIns="0" rIns="0" bIns="0" rtlCol="0">
              <a:noAutofit/>
            </a:bodyPr>
            <a:lstStyle/>
            <a:p>
              <a:pPr algn="ctr" defTabSz="1371600"/>
              <a:endParaRPr lang="en-US" altLang="zh-CN" sz="12000">
                <a:solidFill>
                  <a:srgbClr val="FFFFFF"/>
                </a:solidFill>
                <a:latin typeface="字由点字美玲体" panose="02010600030101010101" charset="-122"/>
                <a:ea typeface="字由点字美玲体" panose="02010600030101010101" charset="-122"/>
                <a:cs typeface="阿里巴巴普惠体 Medium"/>
                <a:sym typeface="Arial"/>
              </a:endParaRPr>
            </a:p>
          </p:txBody>
        </p:sp>
      </p:grpSp>
      <p:sp>
        <p:nvSpPr>
          <p:cNvPr id="6" name="文本框 5">
            <a:extLst>
              <a:ext uri="{FF2B5EF4-FFF2-40B4-BE49-F238E27FC236}">
                <a16:creationId xmlns:a16="http://schemas.microsoft.com/office/drawing/2014/main" id="{9F7B6507-0FF3-24CC-C518-6E7020A1CD8C}"/>
              </a:ext>
            </a:extLst>
          </p:cNvPr>
          <p:cNvSpPr txBox="1"/>
          <p:nvPr/>
        </p:nvSpPr>
        <p:spPr>
          <a:xfrm>
            <a:off x="5564922" y="3162300"/>
            <a:ext cx="12192000" cy="1692195"/>
          </a:xfrm>
          <a:prstGeom prst="rect">
            <a:avLst/>
          </a:prstGeom>
          <a:noFill/>
        </p:spPr>
        <p:txBody>
          <a:bodyPr wrap="square" lIns="0" tIns="0" rIns="0" bIns="0" rtlCol="0">
            <a:spAutoFit/>
          </a:bodyPr>
          <a:lstStyle/>
          <a:p>
            <a:pPr algn="ctr">
              <a:lnSpc>
                <a:spcPct val="150000"/>
              </a:lnSpc>
            </a:pPr>
            <a:r>
              <a:rPr lang="zh-CN" altLang="en-US" sz="8800" dirty="0">
                <a:solidFill>
                  <a:schemeClr val="bg1"/>
                </a:solidFill>
                <a:effectLst>
                  <a:outerShdw blurRad="76200" dist="50800" dir="5400000" algn="ctr" rotWithShape="0">
                    <a:schemeClr val="tx1">
                      <a:alpha val="86000"/>
                    </a:schemeClr>
                  </a:outerShdw>
                  <a:reflection stA="8000" endPos="67000" dir="5400000" sy="-100000" algn="bl" rotWithShape="0"/>
                </a:effectLst>
                <a:latin typeface="方正姚体" panose="02010601030101010101" pitchFamily="2" charset="-122"/>
                <a:ea typeface="方正姚体" panose="02010601030101010101" pitchFamily="2" charset="-122"/>
                <a:cs typeface="+mn-ea"/>
                <a:sym typeface="+mn-lt"/>
              </a:rPr>
              <a:t>钢琴是如何“说话”的</a:t>
            </a:r>
          </a:p>
        </p:txBody>
      </p:sp>
      <p:pic>
        <p:nvPicPr>
          <p:cNvPr id="2" name="图片 1">
            <a:extLst>
              <a:ext uri="{FF2B5EF4-FFF2-40B4-BE49-F238E27FC236}">
                <a16:creationId xmlns:a16="http://schemas.microsoft.com/office/drawing/2014/main" id="{A0652B00-E5CB-423B-4277-F51A14AB6BF4}"/>
              </a:ext>
            </a:extLst>
          </p:cNvPr>
          <p:cNvPicPr>
            <a:picLocks noChangeAspect="1"/>
          </p:cNvPicPr>
          <p:nvPr/>
        </p:nvPicPr>
        <p:blipFill>
          <a:blip r:embed="rId6"/>
          <a:stretch>
            <a:fillRect/>
          </a:stretch>
        </p:blipFill>
        <p:spPr>
          <a:xfrm>
            <a:off x="14955089" y="670878"/>
            <a:ext cx="2621507" cy="725487"/>
          </a:xfrm>
          <a:prstGeom prst="rect">
            <a:avLst/>
          </a:prstGeom>
        </p:spPr>
      </p:pic>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10800000">
            <a:off x="-167005" y="10002520"/>
            <a:ext cx="18564860" cy="349885"/>
            <a:chOff x="0" y="0"/>
            <a:chExt cx="4889562" cy="70851"/>
          </a:xfrm>
        </p:grpSpPr>
        <p:sp>
          <p:nvSpPr>
            <p:cNvPr id="8" name="Freeform 8"/>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4"/>
            <a:stretch>
              <a:fillRect/>
            </a:stretch>
          </a:blipFill>
        </p:spPr>
      </p:sp>
      <p:sp>
        <p:nvSpPr>
          <p:cNvPr id="11" name="TextBox 11"/>
          <p:cNvSpPr txBox="1"/>
          <p:nvPr/>
        </p:nvSpPr>
        <p:spPr>
          <a:xfrm>
            <a:off x="1028700" y="904875"/>
            <a:ext cx="5644054" cy="922945"/>
          </a:xfrm>
          <a:prstGeom prst="rect">
            <a:avLst/>
          </a:prstGeom>
        </p:spPr>
        <p:txBody>
          <a:bodyPr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立式钢琴的结构</a:t>
            </a:r>
          </a:p>
        </p:txBody>
      </p:sp>
      <p:sp>
        <p:nvSpPr>
          <p:cNvPr id="20" name="AutoShape 20"/>
          <p:cNvSpPr/>
          <p:nvPr/>
        </p:nvSpPr>
        <p:spPr>
          <a:xfrm>
            <a:off x="6553200" y="1504950"/>
            <a:ext cx="7543450" cy="0"/>
          </a:xfrm>
          <a:prstGeom prst="line">
            <a:avLst/>
          </a:prstGeom>
          <a:ln w="38100" cap="flat">
            <a:solidFill>
              <a:srgbClr val="B01F24">
                <a:alpha val="62745"/>
              </a:srgbClr>
            </a:solidFill>
            <a:prstDash val="solid"/>
            <a:headEnd type="oval" w="lg" len="lg"/>
            <a:tailEnd type="none" w="sm" len="sm"/>
          </a:ln>
        </p:spPr>
      </p:sp>
      <p:sp>
        <p:nvSpPr>
          <p:cNvPr id="21" name="TextBox 12"/>
          <p:cNvSpPr txBox="1"/>
          <p:nvPr>
            <p:custDataLst>
              <p:tags r:id="rId1"/>
            </p:custDataLst>
          </p:nvPr>
        </p:nvSpPr>
        <p:spPr>
          <a:xfrm>
            <a:off x="4800600" y="2625348"/>
            <a:ext cx="13868570"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立式钢琴的结构</a:t>
            </a:r>
          </a:p>
        </p:txBody>
      </p:sp>
      <p:sp>
        <p:nvSpPr>
          <p:cNvPr id="22" name="TextBox 13"/>
          <p:cNvSpPr txBox="1"/>
          <p:nvPr>
            <p:custDataLst>
              <p:tags r:id="rId2"/>
            </p:custDataLst>
          </p:nvPr>
        </p:nvSpPr>
        <p:spPr>
          <a:xfrm>
            <a:off x="4724400" y="3969705"/>
            <a:ext cx="13868570" cy="295402"/>
          </a:xfrm>
          <a:prstGeom prst="rect">
            <a:avLst/>
          </a:prstGeom>
        </p:spPr>
        <p:txBody>
          <a:bodyPr lIns="0" tIns="0" rIns="0" bIns="0" rtlCol="0" anchor="t">
            <a:spAutoFit/>
          </a:bodyPr>
          <a:lstStyle/>
          <a:p>
            <a:pPr marL="0" lvl="0" indent="0" algn="ctr">
              <a:lnSpc>
                <a:spcPts val="2520"/>
              </a:lnSpc>
              <a:spcBef>
                <a:spcPct val="0"/>
              </a:spcBef>
            </a:pPr>
            <a:r>
              <a:rPr lang="zh-CN" altLang="en-US" sz="1800" u="none" strike="noStrike" dirty="0">
                <a:solidFill>
                  <a:srgbClr val="A6A6A6"/>
                </a:solidFill>
                <a:latin typeface="汉仪润圆-45简" panose="00020600040101010101" charset="-122"/>
                <a:ea typeface="汉仪润圆-45简" panose="00020600040101010101" charset="-122"/>
                <a:cs typeface="汉仪润圆-45简" panose="00020600040101010101" charset="-122"/>
                <a:sym typeface="思源黑体" panose="020B0500000000000000" charset="-122"/>
              </a:rPr>
              <a:t>为什么要如此复杂呢？</a:t>
            </a:r>
            <a:endParaRPr lang="en-US" sz="1800" u="none" strike="noStrike" dirty="0">
              <a:solidFill>
                <a:srgbClr val="A6A6A6"/>
              </a:solidFill>
              <a:latin typeface="汉仪润圆-45简" panose="00020600040101010101" charset="-122"/>
              <a:ea typeface="汉仪润圆-45简" panose="00020600040101010101" charset="-122"/>
              <a:cs typeface="汉仪润圆-45简" panose="00020600040101010101" charset="-122"/>
              <a:sym typeface="思源黑体" panose="020B0500000000000000" charset="-122"/>
            </a:endParaRPr>
          </a:p>
        </p:txBody>
      </p:sp>
      <p:pic>
        <p:nvPicPr>
          <p:cNvPr id="12" name="图片 11">
            <a:extLst>
              <a:ext uri="{FF2B5EF4-FFF2-40B4-BE49-F238E27FC236}">
                <a16:creationId xmlns:a16="http://schemas.microsoft.com/office/drawing/2014/main" id="{FE509E82-A827-1A3D-BEF1-D672DDD32442}"/>
              </a:ext>
            </a:extLst>
          </p:cNvPr>
          <p:cNvPicPr>
            <a:picLocks noChangeAspect="1"/>
          </p:cNvPicPr>
          <p:nvPr/>
        </p:nvPicPr>
        <p:blipFill>
          <a:blip r:embed="rId5"/>
          <a:stretch>
            <a:fillRect/>
          </a:stretch>
        </p:blipFill>
        <p:spPr>
          <a:xfrm>
            <a:off x="673882" y="2772677"/>
            <a:ext cx="8101036" cy="6284985"/>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17DB3-9096-31B1-9CE4-D3B16D2849AB}"/>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A0475862-F9AB-EAE8-F3E9-D0E334DC4864}"/>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55E82BCF-F012-EC05-AB96-3EFF1900DFC8}"/>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332C7087-883C-9FB8-E389-3C89F3F712F1}"/>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1C707F0B-87A4-52A4-FC80-7BD09EA9F3AF}"/>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3"/>
            <a:stretch>
              <a:fillRect/>
            </a:stretch>
          </a:blipFill>
        </p:spPr>
      </p:sp>
      <p:sp>
        <p:nvSpPr>
          <p:cNvPr id="11" name="TextBox 11">
            <a:extLst>
              <a:ext uri="{FF2B5EF4-FFF2-40B4-BE49-F238E27FC236}">
                <a16:creationId xmlns:a16="http://schemas.microsoft.com/office/drawing/2014/main" id="{F7E41ED0-8416-B154-956A-037F5C3E86BF}"/>
              </a:ext>
            </a:extLst>
          </p:cNvPr>
          <p:cNvSpPr txBox="1"/>
          <p:nvPr/>
        </p:nvSpPr>
        <p:spPr>
          <a:xfrm>
            <a:off x="1028700" y="904875"/>
            <a:ext cx="5644054" cy="922945"/>
          </a:xfrm>
          <a:prstGeom prst="rect">
            <a:avLst/>
          </a:prstGeom>
        </p:spPr>
        <p:txBody>
          <a:bodyPr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最简单的方式</a:t>
            </a:r>
          </a:p>
        </p:txBody>
      </p:sp>
      <p:sp>
        <p:nvSpPr>
          <p:cNvPr id="20" name="AutoShape 20">
            <a:extLst>
              <a:ext uri="{FF2B5EF4-FFF2-40B4-BE49-F238E27FC236}">
                <a16:creationId xmlns:a16="http://schemas.microsoft.com/office/drawing/2014/main" id="{DBBA1487-AA0E-4E8B-4B41-318FD6FDA70A}"/>
              </a:ext>
            </a:extLst>
          </p:cNvPr>
          <p:cNvSpPr/>
          <p:nvPr/>
        </p:nvSpPr>
        <p:spPr>
          <a:xfrm>
            <a:off x="6553200" y="1504950"/>
            <a:ext cx="7543450" cy="0"/>
          </a:xfrm>
          <a:prstGeom prst="line">
            <a:avLst/>
          </a:prstGeom>
          <a:ln w="38100" cap="flat">
            <a:solidFill>
              <a:srgbClr val="B01F24">
                <a:alpha val="62745"/>
              </a:srgbClr>
            </a:solidFill>
            <a:prstDash val="solid"/>
            <a:headEnd type="oval" w="lg" len="lg"/>
            <a:tailEnd type="none" w="sm" len="sm"/>
          </a:ln>
        </p:spPr>
      </p:sp>
      <p:sp>
        <p:nvSpPr>
          <p:cNvPr id="21" name="TextBox 12">
            <a:extLst>
              <a:ext uri="{FF2B5EF4-FFF2-40B4-BE49-F238E27FC236}">
                <a16:creationId xmlns:a16="http://schemas.microsoft.com/office/drawing/2014/main" id="{797647A7-A6E2-DC8C-1CFA-7534CDAD4642}"/>
              </a:ext>
            </a:extLst>
          </p:cNvPr>
          <p:cNvSpPr txBox="1"/>
          <p:nvPr>
            <p:custDataLst>
              <p:tags r:id="rId1"/>
            </p:custDataLst>
          </p:nvPr>
        </p:nvSpPr>
        <p:spPr>
          <a:xfrm>
            <a:off x="6096000" y="5552396"/>
            <a:ext cx="13868570"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击打琴弦后未能离开，无法持续发声</a:t>
            </a:r>
          </a:p>
        </p:txBody>
      </p:sp>
      <p:pic>
        <p:nvPicPr>
          <p:cNvPr id="2" name="图片 1">
            <a:extLst>
              <a:ext uri="{FF2B5EF4-FFF2-40B4-BE49-F238E27FC236}">
                <a16:creationId xmlns:a16="http://schemas.microsoft.com/office/drawing/2014/main" id="{603ADB44-8474-A70A-5EF5-0B82C983E9CC}"/>
              </a:ext>
            </a:extLst>
          </p:cNvPr>
          <p:cNvPicPr>
            <a:picLocks noChangeAspect="1"/>
          </p:cNvPicPr>
          <p:nvPr/>
        </p:nvPicPr>
        <p:blipFill>
          <a:blip r:embed="rId4"/>
          <a:stretch>
            <a:fillRect/>
          </a:stretch>
        </p:blipFill>
        <p:spPr>
          <a:xfrm>
            <a:off x="864030" y="2127327"/>
            <a:ext cx="7415940" cy="3657597"/>
          </a:xfrm>
          <a:prstGeom prst="rect">
            <a:avLst/>
          </a:prstGeom>
        </p:spPr>
      </p:pic>
      <p:pic>
        <p:nvPicPr>
          <p:cNvPr id="3" name="图片 2">
            <a:extLst>
              <a:ext uri="{FF2B5EF4-FFF2-40B4-BE49-F238E27FC236}">
                <a16:creationId xmlns:a16="http://schemas.microsoft.com/office/drawing/2014/main" id="{3FB833CC-CC1A-00CB-83C5-21056D8DFA96}"/>
              </a:ext>
            </a:extLst>
          </p:cNvPr>
          <p:cNvPicPr>
            <a:picLocks noChangeAspect="1"/>
          </p:cNvPicPr>
          <p:nvPr/>
        </p:nvPicPr>
        <p:blipFill>
          <a:blip r:embed="rId5"/>
          <a:stretch>
            <a:fillRect/>
          </a:stretch>
        </p:blipFill>
        <p:spPr>
          <a:xfrm>
            <a:off x="1524000" y="5964324"/>
            <a:ext cx="5839239" cy="4046479"/>
          </a:xfrm>
          <a:prstGeom prst="rect">
            <a:avLst/>
          </a:prstGeom>
        </p:spPr>
      </p:pic>
    </p:spTree>
    <p:extLst>
      <p:ext uri="{BB962C8B-B14F-4D97-AF65-F5344CB8AC3E}">
        <p14:creationId xmlns:p14="http://schemas.microsoft.com/office/powerpoint/2010/main" val="373647815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8C05A-ACB7-7DAD-CE5F-1F18BEEFFCFA}"/>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AF9F061C-C104-E325-43EE-4541DE3B39D0}"/>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F1C9696D-1093-93CA-06FB-0A01528C2670}"/>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72783455-AF85-1143-E96A-A1D442D8EFC6}"/>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D59B3481-957D-E265-A90D-0224A0D91AFB}"/>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3"/>
            <a:stretch>
              <a:fillRect/>
            </a:stretch>
          </a:blipFill>
        </p:spPr>
      </p:sp>
      <p:sp>
        <p:nvSpPr>
          <p:cNvPr id="11" name="TextBox 11">
            <a:extLst>
              <a:ext uri="{FF2B5EF4-FFF2-40B4-BE49-F238E27FC236}">
                <a16:creationId xmlns:a16="http://schemas.microsoft.com/office/drawing/2014/main" id="{F15A9C71-37AA-53B0-E296-74E225C97FEE}"/>
              </a:ext>
            </a:extLst>
          </p:cNvPr>
          <p:cNvSpPr txBox="1"/>
          <p:nvPr/>
        </p:nvSpPr>
        <p:spPr>
          <a:xfrm>
            <a:off x="1028700" y="904875"/>
            <a:ext cx="113157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优化机械结构，实现可持续发声</a:t>
            </a:r>
          </a:p>
        </p:txBody>
      </p:sp>
      <p:sp>
        <p:nvSpPr>
          <p:cNvPr id="20" name="AutoShape 20">
            <a:extLst>
              <a:ext uri="{FF2B5EF4-FFF2-40B4-BE49-F238E27FC236}">
                <a16:creationId xmlns:a16="http://schemas.microsoft.com/office/drawing/2014/main" id="{53D3EA2B-CF71-0AC6-7905-DF9A8524C73C}"/>
              </a:ext>
            </a:extLst>
          </p:cNvPr>
          <p:cNvSpPr/>
          <p:nvPr/>
        </p:nvSpPr>
        <p:spPr>
          <a:xfrm>
            <a:off x="11887200" y="1504950"/>
            <a:ext cx="2209450" cy="0"/>
          </a:xfrm>
          <a:prstGeom prst="line">
            <a:avLst/>
          </a:prstGeom>
          <a:ln w="38100" cap="flat">
            <a:solidFill>
              <a:srgbClr val="B01F24">
                <a:alpha val="62745"/>
              </a:srgbClr>
            </a:solidFill>
            <a:prstDash val="solid"/>
            <a:headEnd type="oval" w="lg" len="lg"/>
            <a:tailEnd type="none" w="sm" len="sm"/>
          </a:ln>
        </p:spPr>
      </p:sp>
      <p:sp>
        <p:nvSpPr>
          <p:cNvPr id="21" name="TextBox 12">
            <a:extLst>
              <a:ext uri="{FF2B5EF4-FFF2-40B4-BE49-F238E27FC236}">
                <a16:creationId xmlns:a16="http://schemas.microsoft.com/office/drawing/2014/main" id="{57F57FA9-97C5-1645-7473-63C55DFD12AC}"/>
              </a:ext>
            </a:extLst>
          </p:cNvPr>
          <p:cNvSpPr txBox="1"/>
          <p:nvPr>
            <p:custDataLst>
              <p:tags r:id="rId1"/>
            </p:custDataLst>
          </p:nvPr>
        </p:nvSpPr>
        <p:spPr>
          <a:xfrm>
            <a:off x="2133600" y="2532982"/>
            <a:ext cx="13868570" cy="590739"/>
          </a:xfrm>
          <a:prstGeom prst="rect">
            <a:avLst/>
          </a:prstGeom>
        </p:spPr>
        <p:txBody>
          <a:bodyPr lIns="0" tIns="0" rIns="0" bIns="0" rtlCol="0" anchor="t">
            <a:spAutoFit/>
          </a:bodyPr>
          <a:lstStyle/>
          <a:p>
            <a:pPr marL="0" lvl="0" indent="0" algn="ctr">
              <a:lnSpc>
                <a:spcPts val="5040"/>
              </a:lnSpc>
              <a:spcBef>
                <a:spcPct val="0"/>
              </a:spcBef>
            </a:pPr>
            <a:r>
              <a:rPr lang="zh-CN" altLang="en-US" sz="36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任由发声无法人为终止</a:t>
            </a:r>
          </a:p>
        </p:txBody>
      </p:sp>
      <p:pic>
        <p:nvPicPr>
          <p:cNvPr id="12" name="图片 11">
            <a:extLst>
              <a:ext uri="{FF2B5EF4-FFF2-40B4-BE49-F238E27FC236}">
                <a16:creationId xmlns:a16="http://schemas.microsoft.com/office/drawing/2014/main" id="{0568B3E0-7D12-15EA-E331-B930F78948A9}"/>
              </a:ext>
            </a:extLst>
          </p:cNvPr>
          <p:cNvPicPr>
            <a:picLocks noChangeAspect="1"/>
          </p:cNvPicPr>
          <p:nvPr/>
        </p:nvPicPr>
        <p:blipFill>
          <a:blip r:embed="rId4"/>
          <a:stretch>
            <a:fillRect/>
          </a:stretch>
        </p:blipFill>
        <p:spPr>
          <a:xfrm>
            <a:off x="1447800" y="3670046"/>
            <a:ext cx="5904730" cy="4536790"/>
          </a:xfrm>
          <a:prstGeom prst="rect">
            <a:avLst/>
          </a:prstGeom>
        </p:spPr>
      </p:pic>
      <p:pic>
        <p:nvPicPr>
          <p:cNvPr id="14" name="图片 13">
            <a:extLst>
              <a:ext uri="{FF2B5EF4-FFF2-40B4-BE49-F238E27FC236}">
                <a16:creationId xmlns:a16="http://schemas.microsoft.com/office/drawing/2014/main" id="{FF03A19A-9BC7-C6EE-DC7E-AD91CA637B70}"/>
              </a:ext>
            </a:extLst>
          </p:cNvPr>
          <p:cNvPicPr>
            <a:picLocks noChangeAspect="1"/>
          </p:cNvPicPr>
          <p:nvPr/>
        </p:nvPicPr>
        <p:blipFill>
          <a:blip r:embed="rId5"/>
          <a:stretch>
            <a:fillRect/>
          </a:stretch>
        </p:blipFill>
        <p:spPr>
          <a:xfrm>
            <a:off x="10405900" y="3670046"/>
            <a:ext cx="6483996" cy="4536790"/>
          </a:xfrm>
          <a:prstGeom prst="rect">
            <a:avLst/>
          </a:prstGeom>
        </p:spPr>
      </p:pic>
    </p:spTree>
    <p:extLst>
      <p:ext uri="{BB962C8B-B14F-4D97-AF65-F5344CB8AC3E}">
        <p14:creationId xmlns:p14="http://schemas.microsoft.com/office/powerpoint/2010/main" val="249416539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437A0-1B1E-F5E8-B06B-C7312C38429A}"/>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27043B68-C04F-24BC-D689-CBAA95EFF4BF}"/>
              </a:ext>
            </a:extLst>
          </p:cNvPr>
          <p:cNvGrpSpPr/>
          <p:nvPr/>
        </p:nvGrpSpPr>
        <p:grpSpPr>
          <a:xfrm rot="-10800000">
            <a:off x="-167005" y="10002520"/>
            <a:ext cx="18564860" cy="349885"/>
            <a:chOff x="0" y="0"/>
            <a:chExt cx="4889562" cy="70851"/>
          </a:xfrm>
        </p:grpSpPr>
        <p:sp>
          <p:nvSpPr>
            <p:cNvPr id="8" name="Freeform 8">
              <a:extLst>
                <a:ext uri="{FF2B5EF4-FFF2-40B4-BE49-F238E27FC236}">
                  <a16:creationId xmlns:a16="http://schemas.microsoft.com/office/drawing/2014/main" id="{5B2BC924-793B-C347-5DFF-C392B0465303}"/>
                </a:ext>
              </a:extLst>
            </p:cNvPr>
            <p:cNvSpPr/>
            <p:nvPr/>
          </p:nvSpPr>
          <p:spPr>
            <a:xfrm>
              <a:off x="0" y="0"/>
              <a:ext cx="4889562" cy="70851"/>
            </a:xfrm>
            <a:custGeom>
              <a:avLst/>
              <a:gdLst/>
              <a:ahLst/>
              <a:cxnLst/>
              <a:rect l="l" t="t" r="r" b="b"/>
              <a:pathLst>
                <a:path w="4889562" h="70851">
                  <a:moveTo>
                    <a:pt x="0" y="0"/>
                  </a:moveTo>
                  <a:lnTo>
                    <a:pt x="4889562" y="0"/>
                  </a:lnTo>
                  <a:lnTo>
                    <a:pt x="4889562" y="70851"/>
                  </a:lnTo>
                  <a:lnTo>
                    <a:pt x="0" y="70851"/>
                  </a:lnTo>
                  <a:close/>
                </a:path>
              </a:pathLst>
            </a:custGeom>
            <a:gradFill rotWithShape="1">
              <a:gsLst>
                <a:gs pos="0">
                  <a:srgbClr val="AD2121">
                    <a:alpha val="57000"/>
                  </a:srgbClr>
                </a:gs>
                <a:gs pos="100000">
                  <a:srgbClr val="B01F24">
                    <a:alpha val="100000"/>
                  </a:srgbClr>
                </a:gs>
              </a:gsLst>
              <a:lin ang="0"/>
            </a:gradFill>
          </p:spPr>
        </p:sp>
        <p:sp>
          <p:nvSpPr>
            <p:cNvPr id="9" name="TextBox 9">
              <a:extLst>
                <a:ext uri="{FF2B5EF4-FFF2-40B4-BE49-F238E27FC236}">
                  <a16:creationId xmlns:a16="http://schemas.microsoft.com/office/drawing/2014/main" id="{28E95728-E3E8-B637-B9CF-C667BB62B0B7}"/>
                </a:ext>
              </a:extLst>
            </p:cNvPr>
            <p:cNvSpPr txBox="1"/>
            <p:nvPr/>
          </p:nvSpPr>
          <p:spPr>
            <a:xfrm>
              <a:off x="0" y="-38100"/>
              <a:ext cx="4889562" cy="108951"/>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a:extLst>
              <a:ext uri="{FF2B5EF4-FFF2-40B4-BE49-F238E27FC236}">
                <a16:creationId xmlns:a16="http://schemas.microsoft.com/office/drawing/2014/main" id="{5DC3F8E5-CBE6-1886-0F12-BEC63E4310D4}"/>
              </a:ext>
            </a:extLst>
          </p:cNvPr>
          <p:cNvSpPr/>
          <p:nvPr/>
        </p:nvSpPr>
        <p:spPr>
          <a:xfrm>
            <a:off x="14776279" y="1028700"/>
            <a:ext cx="2622411" cy="724479"/>
          </a:xfrm>
          <a:custGeom>
            <a:avLst/>
            <a:gdLst/>
            <a:ahLst/>
            <a:cxnLst/>
            <a:rect l="l" t="t" r="r" b="b"/>
            <a:pathLst>
              <a:path w="2622411" h="724479">
                <a:moveTo>
                  <a:pt x="0" y="0"/>
                </a:moveTo>
                <a:lnTo>
                  <a:pt x="2622411" y="0"/>
                </a:lnTo>
                <a:lnTo>
                  <a:pt x="2622411" y="724479"/>
                </a:lnTo>
                <a:lnTo>
                  <a:pt x="0" y="724479"/>
                </a:lnTo>
                <a:lnTo>
                  <a:pt x="0" y="0"/>
                </a:lnTo>
                <a:close/>
              </a:path>
            </a:pathLst>
          </a:custGeom>
          <a:blipFill>
            <a:blip r:embed="rId3"/>
            <a:stretch>
              <a:fillRect/>
            </a:stretch>
          </a:blipFill>
        </p:spPr>
      </p:sp>
      <p:sp>
        <p:nvSpPr>
          <p:cNvPr id="11" name="TextBox 11">
            <a:extLst>
              <a:ext uri="{FF2B5EF4-FFF2-40B4-BE49-F238E27FC236}">
                <a16:creationId xmlns:a16="http://schemas.microsoft.com/office/drawing/2014/main" id="{6C533979-8AC5-7792-F1CD-D40B1B159247}"/>
              </a:ext>
            </a:extLst>
          </p:cNvPr>
          <p:cNvSpPr txBox="1"/>
          <p:nvPr/>
        </p:nvSpPr>
        <p:spPr>
          <a:xfrm>
            <a:off x="1028700" y="904875"/>
            <a:ext cx="11315700" cy="922945"/>
          </a:xfrm>
          <a:prstGeom prst="rect">
            <a:avLst/>
          </a:prstGeom>
        </p:spPr>
        <p:txBody>
          <a:bodyPr wrap="square" lIns="0" tIns="0" rIns="0" bIns="0" rtlCol="0" anchor="t">
            <a:spAutoFit/>
          </a:bodyPr>
          <a:lstStyle/>
          <a:p>
            <a:pPr marL="0" lvl="0" indent="0" algn="l">
              <a:lnSpc>
                <a:spcPts val="8400"/>
              </a:lnSpc>
              <a:spcBef>
                <a:spcPct val="0"/>
              </a:spcBef>
            </a:pPr>
            <a:r>
              <a:rPr lang="zh-CN" altLang="en-US" sz="6000" dirty="0">
                <a:solidFill>
                  <a:srgbClr val="B01F24"/>
                </a:solidFill>
                <a:latin typeface="方正姚体" panose="02010601030101010101" pitchFamily="2" charset="-122"/>
                <a:ea typeface="方正姚体" panose="02010601030101010101" pitchFamily="2" charset="-122"/>
                <a:cs typeface="汉仪雅酷黑-85J" panose="00020600040101010101" charset="-122"/>
                <a:sym typeface="字由点字美玲体" panose="00020600040101000101" charset="-122"/>
              </a:rPr>
              <a:t>添加止音器</a:t>
            </a:r>
          </a:p>
        </p:txBody>
      </p:sp>
      <p:sp>
        <p:nvSpPr>
          <p:cNvPr id="20" name="AutoShape 20">
            <a:extLst>
              <a:ext uri="{FF2B5EF4-FFF2-40B4-BE49-F238E27FC236}">
                <a16:creationId xmlns:a16="http://schemas.microsoft.com/office/drawing/2014/main" id="{120F1D25-D28D-7A21-8506-13B781B51B64}"/>
              </a:ext>
            </a:extLst>
          </p:cNvPr>
          <p:cNvSpPr/>
          <p:nvPr/>
        </p:nvSpPr>
        <p:spPr>
          <a:xfrm>
            <a:off x="5257800" y="1504950"/>
            <a:ext cx="8838850" cy="0"/>
          </a:xfrm>
          <a:prstGeom prst="line">
            <a:avLst/>
          </a:prstGeom>
          <a:ln w="38100" cap="flat">
            <a:solidFill>
              <a:srgbClr val="B01F24">
                <a:alpha val="62745"/>
              </a:srgbClr>
            </a:solidFill>
            <a:prstDash val="solid"/>
            <a:headEnd type="oval" w="lg" len="lg"/>
            <a:tailEnd type="none" w="sm" len="sm"/>
          </a:ln>
        </p:spPr>
      </p:sp>
      <p:sp>
        <p:nvSpPr>
          <p:cNvPr id="21" name="TextBox 12">
            <a:extLst>
              <a:ext uri="{FF2B5EF4-FFF2-40B4-BE49-F238E27FC236}">
                <a16:creationId xmlns:a16="http://schemas.microsoft.com/office/drawing/2014/main" id="{6C0DE27F-AB54-2A0C-3EA1-60F39BE99167}"/>
              </a:ext>
            </a:extLst>
          </p:cNvPr>
          <p:cNvSpPr txBox="1"/>
          <p:nvPr>
            <p:custDataLst>
              <p:tags r:id="rId1"/>
            </p:custDataLst>
          </p:nvPr>
        </p:nvSpPr>
        <p:spPr>
          <a:xfrm>
            <a:off x="2133600" y="2532982"/>
            <a:ext cx="13868570" cy="554126"/>
          </a:xfrm>
          <a:prstGeom prst="rect">
            <a:avLst/>
          </a:prstGeom>
        </p:spPr>
        <p:txBody>
          <a:bodyPr lIns="0" tIns="0" rIns="0" bIns="0" rtlCol="0" anchor="t">
            <a:spAutoFit/>
          </a:bodyPr>
          <a:lstStyle/>
          <a:p>
            <a:pPr marL="0" lvl="0" indent="0" algn="ctr">
              <a:lnSpc>
                <a:spcPts val="5040"/>
              </a:lnSpc>
              <a:spcBef>
                <a:spcPct val="0"/>
              </a:spcBef>
            </a:pPr>
            <a:r>
              <a:rPr lang="zh-CN" altLang="en-US" sz="2400" dirty="0">
                <a:solidFill>
                  <a:srgbClr val="A20000"/>
                </a:solidFill>
                <a:latin typeface="汉仪雅酷黑-85J" panose="00020600040101010101" charset="-122"/>
                <a:ea typeface="汉仪雅酷黑-85J" panose="00020600040101010101" charset="-122"/>
                <a:cs typeface="字由点字美玲体" panose="00020600040101000101" charset="-122"/>
                <a:sym typeface="字由点字美玲体" panose="00020600040101000101" charset="-122"/>
              </a:rPr>
              <a:t>当需要以较快频率弹一个音时，需要让琴键先回复到将近原位才能再次按下发声，使这样弹奏比较困难</a:t>
            </a:r>
          </a:p>
        </p:txBody>
      </p:sp>
      <p:pic>
        <p:nvPicPr>
          <p:cNvPr id="2" name="图片 1">
            <a:extLst>
              <a:ext uri="{FF2B5EF4-FFF2-40B4-BE49-F238E27FC236}">
                <a16:creationId xmlns:a16="http://schemas.microsoft.com/office/drawing/2014/main" id="{562597EE-9A55-98EF-CA4D-3C959008F89A}"/>
              </a:ext>
            </a:extLst>
          </p:cNvPr>
          <p:cNvPicPr>
            <a:picLocks noChangeAspect="1"/>
          </p:cNvPicPr>
          <p:nvPr/>
        </p:nvPicPr>
        <p:blipFill>
          <a:blip r:embed="rId4"/>
          <a:stretch>
            <a:fillRect/>
          </a:stretch>
        </p:blipFill>
        <p:spPr>
          <a:xfrm>
            <a:off x="1524000" y="3658291"/>
            <a:ext cx="5638800" cy="5673689"/>
          </a:xfrm>
          <a:prstGeom prst="rect">
            <a:avLst/>
          </a:prstGeom>
        </p:spPr>
      </p:pic>
      <p:pic>
        <p:nvPicPr>
          <p:cNvPr id="3" name="图片 2">
            <a:extLst>
              <a:ext uri="{FF2B5EF4-FFF2-40B4-BE49-F238E27FC236}">
                <a16:creationId xmlns:a16="http://schemas.microsoft.com/office/drawing/2014/main" id="{4EABBFEA-0651-D277-CF18-38E6166FE4D0}"/>
              </a:ext>
            </a:extLst>
          </p:cNvPr>
          <p:cNvPicPr>
            <a:picLocks noChangeAspect="1"/>
          </p:cNvPicPr>
          <p:nvPr/>
        </p:nvPicPr>
        <p:blipFill>
          <a:blip r:embed="rId5"/>
          <a:stretch>
            <a:fillRect/>
          </a:stretch>
        </p:blipFill>
        <p:spPr>
          <a:xfrm>
            <a:off x="9757976" y="3658291"/>
            <a:ext cx="7539411" cy="5673689"/>
          </a:xfrm>
          <a:prstGeom prst="rect">
            <a:avLst/>
          </a:prstGeom>
        </p:spPr>
      </p:pic>
    </p:spTree>
    <p:extLst>
      <p:ext uri="{BB962C8B-B14F-4D97-AF65-F5344CB8AC3E}">
        <p14:creationId xmlns:p14="http://schemas.microsoft.com/office/powerpoint/2010/main" val="426526630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E5NDM2YTVkODdlODJmZDE2N2IzNzBmYjc3OTc4ZD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75.94543307086616,&quot;left&quot;:720,&quot;top&quot;:218.60700787401575,&quot;width&quot;:645.7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34.6530708661416,&quot;left&quot;:173.99330708661415,&quot;top&quot;:356.6281102362205,&quot;width&quot;:1115.43779527559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Normal"/>
        <a:ea typeface="思源黑体 Normal"/>
        <a:cs typeface=""/>
      </a:majorFont>
      <a:minorFont>
        <a:latin typeface="思源黑体 Normal"/>
        <a:ea typeface="思源黑体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ctr">
          <a:lnSpc>
            <a:spcPct val="150000"/>
          </a:lnSpc>
          <a:defRPr lang="en-US" altLang="zh-CN" sz="1400" noProof="0">
            <a:ln>
              <a:noFill/>
            </a:ln>
            <a:solidFill>
              <a:schemeClr val="bg1"/>
            </a:solidFill>
            <a:effectLst/>
            <a:uLnTx/>
            <a:uFillTx/>
            <a:latin typeface="思源黑体 Normal" panose="020B0400000000000000" charset="-122"/>
            <a:ea typeface="思源黑体 Normal" panose="020B0400000000000000"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TotalTime>
  <Words>1722</Words>
  <Application>Microsoft Office PowerPoint</Application>
  <PresentationFormat>自定义</PresentationFormat>
  <Paragraphs>120</Paragraphs>
  <Slides>29</Slides>
  <Notes>5</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29</vt:i4>
      </vt:variant>
    </vt:vector>
  </HeadingPairs>
  <TitlesOfParts>
    <vt:vector size="44" baseType="lpstr">
      <vt:lpstr>Songti SC</vt:lpstr>
      <vt:lpstr>等线</vt:lpstr>
      <vt:lpstr>方正姚体</vt:lpstr>
      <vt:lpstr>汉仪润圆-45简</vt:lpstr>
      <vt:lpstr>汉仪雅酷黑-85J</vt:lpstr>
      <vt:lpstr>汉仪雅酷黑简</vt:lpstr>
      <vt:lpstr>汉仪中秀体简</vt:lpstr>
      <vt:lpstr>思源黑体 Normal</vt:lpstr>
      <vt:lpstr>微软雅黑</vt:lpstr>
      <vt:lpstr>字由点字美玲体</vt:lpstr>
      <vt:lpstr>Arial</vt:lpstr>
      <vt:lpstr>Calibri</vt:lpstr>
      <vt:lpstr>Wingdings</vt:lpstr>
      <vt:lpstr>Office Theme</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蓝色商务风下半年工作计划汇报演示文稿</dc:title>
  <dc:creator>胡艺馨</dc:creator>
  <cp:lastModifiedBy>铭源 何</cp:lastModifiedBy>
  <cp:revision>41</cp:revision>
  <dcterms:created xsi:type="dcterms:W3CDTF">2006-08-16T00:00:00Z</dcterms:created>
  <dcterms:modified xsi:type="dcterms:W3CDTF">2025-05-18T15:33:54Z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9CFB7E1F0D304887B719736FD6A2CC58_13</vt:lpwstr>
  </property>
  <property fmtid="{D5CDD505-2E9C-101B-9397-08002B2CF9AE}" pid="3" name="KSOProductBuildVer">
    <vt:lpwstr>2052-12.1.0.18276</vt:lpwstr>
  </property>
</Properties>
</file>